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9" r:id="rId1"/>
    <p:sldMasterId id="2147484031" r:id="rId2"/>
  </p:sldMasterIdLst>
  <p:notesMasterIdLst>
    <p:notesMasterId r:id="rId45"/>
  </p:notesMasterIdLst>
  <p:handoutMasterIdLst>
    <p:handoutMasterId r:id="rId46"/>
  </p:handoutMasterIdLst>
  <p:sldIdLst>
    <p:sldId id="265" r:id="rId3"/>
    <p:sldId id="455" r:id="rId4"/>
    <p:sldId id="480" r:id="rId5"/>
    <p:sldId id="537" r:id="rId6"/>
    <p:sldId id="536" r:id="rId7"/>
    <p:sldId id="459" r:id="rId8"/>
    <p:sldId id="458" r:id="rId9"/>
    <p:sldId id="482" r:id="rId10"/>
    <p:sldId id="484" r:id="rId11"/>
    <p:sldId id="483" r:id="rId12"/>
    <p:sldId id="485" r:id="rId13"/>
    <p:sldId id="502" r:id="rId14"/>
    <p:sldId id="503" r:id="rId15"/>
    <p:sldId id="504" r:id="rId16"/>
    <p:sldId id="505" r:id="rId17"/>
    <p:sldId id="509" r:id="rId18"/>
    <p:sldId id="506" r:id="rId19"/>
    <p:sldId id="510" r:id="rId20"/>
    <p:sldId id="516" r:id="rId21"/>
    <p:sldId id="544" r:id="rId22"/>
    <p:sldId id="531" r:id="rId23"/>
    <p:sldId id="533" r:id="rId24"/>
    <p:sldId id="549" r:id="rId25"/>
    <p:sldId id="525" r:id="rId26"/>
    <p:sldId id="464" r:id="rId27"/>
    <p:sldId id="466" r:id="rId28"/>
    <p:sldId id="467" r:id="rId29"/>
    <p:sldId id="468" r:id="rId30"/>
    <p:sldId id="469" r:id="rId31"/>
    <p:sldId id="470" r:id="rId32"/>
    <p:sldId id="471" r:id="rId33"/>
    <p:sldId id="474" r:id="rId34"/>
    <p:sldId id="550" r:id="rId35"/>
    <p:sldId id="551" r:id="rId36"/>
    <p:sldId id="553" r:id="rId37"/>
    <p:sldId id="554" r:id="rId38"/>
    <p:sldId id="555" r:id="rId39"/>
    <p:sldId id="556" r:id="rId40"/>
    <p:sldId id="557" r:id="rId41"/>
    <p:sldId id="558" r:id="rId42"/>
    <p:sldId id="559" r:id="rId43"/>
    <p:sldId id="561" r:id="rId44"/>
  </p:sldIdLst>
  <p:sldSz cx="9144000" cy="6858000" type="screen4x3"/>
  <p:notesSz cx="6858000" cy="9144000"/>
  <p:defaultTextStyle>
    <a:defPPr>
      <a:defRPr lang="pt-B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3600"/>
    <a:srgbClr val="000080"/>
    <a:srgbClr val="7E69A4"/>
    <a:srgbClr val="BDB561"/>
    <a:srgbClr val="6C71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Estilo Escuro 1 - Ênfase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Estilo Escuro 2 - Ênfase 1/Ênfas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Estilo Médio 2 - Ênfas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52" autoAdjust="0"/>
    <p:restoredTop sz="79718" autoAdjust="0"/>
  </p:normalViewPr>
  <p:slideViewPr>
    <p:cSldViewPr snapToObjects="1">
      <p:cViewPr varScale="1">
        <p:scale>
          <a:sx n="67" d="100"/>
          <a:sy n="67" d="100"/>
        </p:scale>
        <p:origin x="-492" y="-108"/>
      </p:cViewPr>
      <p:guideLst>
        <p:guide orient="horz" pos="2160"/>
        <p:guide pos="2880"/>
      </p:guideLst>
    </p:cSldViewPr>
  </p:slideViewPr>
  <p:outlineViewPr>
    <p:cViewPr>
      <p:scale>
        <a:sx n="33" d="100"/>
        <a:sy n="33" d="100"/>
      </p:scale>
      <p:origin x="0" y="11376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Planilha_do_Microsoft_Office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Planilha_do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Planilha_do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lang val="pt-BR"/>
  <c:style val="48"/>
  <c:chart>
    <c:title>
      <c:tx>
        <c:rich>
          <a:bodyPr/>
          <a:lstStyle/>
          <a:p>
            <a:pPr>
              <a:defRPr/>
            </a:pPr>
            <a:r>
              <a:rPr lang="pt-BR" dirty="0"/>
              <a:t>Comparação da carga tributária: membros da OCDE e Brasil (2010)</a:t>
            </a:r>
          </a:p>
        </c:rich>
      </c:tx>
      <c:layout/>
    </c:title>
    <c:plotArea>
      <c:layout/>
      <c:barChart>
        <c:barDir val="col"/>
        <c:grouping val="stacked"/>
        <c:ser>
          <c:idx val="0"/>
          <c:order val="0"/>
          <c:tx>
            <c:strRef>
              <c:f>Plan1!$B$1</c:f>
              <c:strCache>
                <c:ptCount val="1"/>
                <c:pt idx="0">
                  <c:v>Comparação da carga tributária: membros da OCDE e Brasil</c:v>
                </c:pt>
              </c:strCache>
            </c:strRef>
          </c:tx>
          <c:dPt>
            <c:idx val="10"/>
            <c:spPr>
              <a:solidFill>
                <a:srgbClr val="92D050"/>
              </a:solidFill>
            </c:spPr>
          </c:dPt>
          <c:dPt>
            <c:idx val="12"/>
            <c:spPr>
              <a:solidFill>
                <a:srgbClr val="FFFF00"/>
              </a:solidFill>
            </c:spPr>
          </c:dPt>
          <c:dPt>
            <c:idx val="21"/>
            <c:spPr>
              <a:solidFill>
                <a:srgbClr val="FF0000"/>
              </a:solidFill>
            </c:spPr>
          </c:dPt>
          <c:cat>
            <c:strRef>
              <c:f>Plan1!$A$2:$A$23</c:f>
              <c:strCache>
                <c:ptCount val="22"/>
                <c:pt idx="0">
                  <c:v>México</c:v>
                </c:pt>
                <c:pt idx="1">
                  <c:v>Chile</c:v>
                </c:pt>
                <c:pt idx="2">
                  <c:v>Estados Unidos</c:v>
                </c:pt>
                <c:pt idx="3">
                  <c:v>Turquia</c:v>
                </c:pt>
                <c:pt idx="4">
                  <c:v>Irlanda</c:v>
                </c:pt>
                <c:pt idx="5">
                  <c:v>Japão</c:v>
                </c:pt>
                <c:pt idx="6">
                  <c:v>Suíça</c:v>
                </c:pt>
                <c:pt idx="7">
                  <c:v>Espanha</c:v>
                </c:pt>
                <c:pt idx="8">
                  <c:v>Nova Zelândia</c:v>
                </c:pt>
                <c:pt idx="9">
                  <c:v>Canadá</c:v>
                </c:pt>
                <c:pt idx="10">
                  <c:v>Brasil</c:v>
                </c:pt>
                <c:pt idx="11">
                  <c:v>Reino Unido</c:v>
                </c:pt>
                <c:pt idx="12">
                  <c:v>Média OCDE</c:v>
                </c:pt>
                <c:pt idx="13">
                  <c:v>Alemanha</c:v>
                </c:pt>
                <c:pt idx="14">
                  <c:v>Luxemburgo</c:v>
                </c:pt>
                <c:pt idx="15">
                  <c:v>Hungria</c:v>
                </c:pt>
                <c:pt idx="16">
                  <c:v>Noruega </c:v>
                </c:pt>
                <c:pt idx="17">
                  <c:v>França</c:v>
                </c:pt>
                <c:pt idx="18">
                  <c:v>Bélgica</c:v>
                </c:pt>
                <c:pt idx="19">
                  <c:v>Itália</c:v>
                </c:pt>
                <c:pt idx="20">
                  <c:v>Suécia</c:v>
                </c:pt>
                <c:pt idx="21">
                  <c:v>Dinamarca</c:v>
                </c:pt>
              </c:strCache>
            </c:strRef>
          </c:cat>
          <c:val>
            <c:numRef>
              <c:f>Plan1!$B$2:$B$23</c:f>
              <c:numCache>
                <c:formatCode>0.0%</c:formatCode>
                <c:ptCount val="22"/>
                <c:pt idx="0">
                  <c:v>0.17500000000000004</c:v>
                </c:pt>
                <c:pt idx="1">
                  <c:v>0.18000000000000022</c:v>
                </c:pt>
                <c:pt idx="2">
                  <c:v>0.24000000000000021</c:v>
                </c:pt>
                <c:pt idx="3">
                  <c:v>0.24600000000000022</c:v>
                </c:pt>
                <c:pt idx="4">
                  <c:v>0.27800000000000002</c:v>
                </c:pt>
                <c:pt idx="5">
                  <c:v>0.28100000000000008</c:v>
                </c:pt>
                <c:pt idx="6">
                  <c:v>0.30300000000000032</c:v>
                </c:pt>
                <c:pt idx="7">
                  <c:v>0.30700000000000038</c:v>
                </c:pt>
                <c:pt idx="8">
                  <c:v>0.31000000000000044</c:v>
                </c:pt>
                <c:pt idx="9">
                  <c:v>0.31100000000000044</c:v>
                </c:pt>
                <c:pt idx="10">
                  <c:v>0.33100000000000057</c:v>
                </c:pt>
                <c:pt idx="11">
                  <c:v>0.34300000000000014</c:v>
                </c:pt>
                <c:pt idx="12">
                  <c:v>0.34800000000000036</c:v>
                </c:pt>
                <c:pt idx="13">
                  <c:v>0.37000000000000038</c:v>
                </c:pt>
                <c:pt idx="14">
                  <c:v>0.37500000000000044</c:v>
                </c:pt>
                <c:pt idx="15">
                  <c:v>0.39100000000000057</c:v>
                </c:pt>
                <c:pt idx="16">
                  <c:v>0.41000000000000031</c:v>
                </c:pt>
                <c:pt idx="17">
                  <c:v>0.41800000000000032</c:v>
                </c:pt>
                <c:pt idx="18">
                  <c:v>0.43200000000000038</c:v>
                </c:pt>
                <c:pt idx="19">
                  <c:v>0.43500000000000044</c:v>
                </c:pt>
                <c:pt idx="20">
                  <c:v>0.46400000000000002</c:v>
                </c:pt>
                <c:pt idx="21">
                  <c:v>0.48200000000000032</c:v>
                </c:pt>
              </c:numCache>
            </c:numRef>
          </c:val>
        </c:ser>
        <c:dLbls/>
        <c:gapWidth val="55"/>
        <c:overlap val="100"/>
        <c:axId val="70469120"/>
        <c:axId val="70470656"/>
      </c:barChart>
      <c:catAx>
        <c:axId val="70469120"/>
        <c:scaling>
          <c:orientation val="minMax"/>
        </c:scaling>
        <c:axPos val="b"/>
        <c:majorTickMark val="none"/>
        <c:tickLblPos val="nextTo"/>
        <c:txPr>
          <a:bodyPr rot="-3600000"/>
          <a:lstStyle/>
          <a:p>
            <a:pPr>
              <a:defRPr/>
            </a:pPr>
            <a:endParaRPr lang="pt-BR"/>
          </a:p>
        </c:txPr>
        <c:crossAx val="70470656"/>
        <c:crossesAt val="0"/>
        <c:auto val="1"/>
        <c:lblAlgn val="ctr"/>
        <c:lblOffset val="100"/>
      </c:catAx>
      <c:valAx>
        <c:axId val="70470656"/>
        <c:scaling>
          <c:orientation val="minMax"/>
        </c:scaling>
        <c:axPos val="l"/>
        <c:majorGridlines/>
        <c:numFmt formatCode="0.0%" sourceLinked="1"/>
        <c:majorTickMark val="none"/>
        <c:tickLblPos val="nextTo"/>
        <c:crossAx val="70469120"/>
        <c:crosses val="autoZero"/>
        <c:crossBetween val="between"/>
      </c:valAx>
    </c:plotArea>
    <c:plotVisOnly val="1"/>
    <c:dispBlanksAs val="gap"/>
  </c:chart>
  <c:txPr>
    <a:bodyPr/>
    <a:lstStyle/>
    <a:p>
      <a:pPr>
        <a:defRPr sz="1800"/>
      </a:pPr>
      <a:endParaRPr lang="pt-B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pt-BR"/>
  <c:style val="42"/>
  <c:chart>
    <c:plotArea>
      <c:layout/>
      <c:barChart>
        <c:barDir val="bar"/>
        <c:grouping val="percentStacked"/>
        <c:ser>
          <c:idx val="0"/>
          <c:order val="0"/>
          <c:tx>
            <c:strRef>
              <c:f>Plan1!$B$1</c:f>
              <c:strCache>
                <c:ptCount val="1"/>
                <c:pt idx="0">
                  <c:v>União</c:v>
                </c:pt>
              </c:strCache>
            </c:strRef>
          </c:tx>
          <c:cat>
            <c:strRef>
              <c:f>Plan1!$A$2:$A$9</c:f>
              <c:strCache>
                <c:ptCount val="8"/>
                <c:pt idx="0">
                  <c:v>IGF (se criado)</c:v>
                </c:pt>
                <c:pt idx="1">
                  <c:v>CIDE</c:v>
                </c:pt>
                <c:pt idx="2">
                  <c:v>IPI</c:v>
                </c:pt>
                <c:pt idx="3">
                  <c:v>ITR*</c:v>
                </c:pt>
                <c:pt idx="4">
                  <c:v>Imposto de Renda</c:v>
                </c:pt>
                <c:pt idx="5">
                  <c:v>IRF (ret. p. entes)</c:v>
                </c:pt>
                <c:pt idx="6">
                  <c:v>ICMS</c:v>
                </c:pt>
                <c:pt idx="7">
                  <c:v>IPVA</c:v>
                </c:pt>
              </c:strCache>
            </c:strRef>
          </c:cat>
          <c:val>
            <c:numRef>
              <c:f>Plan1!$B$2:$B$9</c:f>
              <c:numCache>
                <c:formatCode>General</c:formatCode>
                <c:ptCount val="8"/>
                <c:pt idx="0">
                  <c:v>0.8</c:v>
                </c:pt>
                <c:pt idx="1">
                  <c:v>0.71000000000000063</c:v>
                </c:pt>
                <c:pt idx="2">
                  <c:v>0.9</c:v>
                </c:pt>
                <c:pt idx="3">
                  <c:v>0.5</c:v>
                </c:pt>
                <c:pt idx="4">
                  <c:v>0.52</c:v>
                </c:pt>
                <c:pt idx="5">
                  <c:v>0</c:v>
                </c:pt>
                <c:pt idx="7">
                  <c:v>0</c:v>
                </c:pt>
              </c:numCache>
            </c:numRef>
          </c:val>
        </c:ser>
        <c:ser>
          <c:idx val="1"/>
          <c:order val="1"/>
          <c:tx>
            <c:strRef>
              <c:f>Plan1!$C$1</c:f>
              <c:strCache>
                <c:ptCount val="1"/>
                <c:pt idx="0">
                  <c:v>Estados </c:v>
                </c:pt>
              </c:strCache>
            </c:strRef>
          </c:tx>
          <c:cat>
            <c:strRef>
              <c:f>Plan1!$A$2:$A$9</c:f>
              <c:strCache>
                <c:ptCount val="8"/>
                <c:pt idx="0">
                  <c:v>IGF (se criado)</c:v>
                </c:pt>
                <c:pt idx="1">
                  <c:v>CIDE</c:v>
                </c:pt>
                <c:pt idx="2">
                  <c:v>IPI</c:v>
                </c:pt>
                <c:pt idx="3">
                  <c:v>ITR*</c:v>
                </c:pt>
                <c:pt idx="4">
                  <c:v>Imposto de Renda</c:v>
                </c:pt>
                <c:pt idx="5">
                  <c:v>IRF (ret. p. entes)</c:v>
                </c:pt>
                <c:pt idx="6">
                  <c:v>ICMS</c:v>
                </c:pt>
                <c:pt idx="7">
                  <c:v>IPVA</c:v>
                </c:pt>
              </c:strCache>
            </c:strRef>
          </c:cat>
          <c:val>
            <c:numRef>
              <c:f>Plan1!$C$2:$C$9</c:f>
              <c:numCache>
                <c:formatCode>General</c:formatCode>
                <c:ptCount val="8"/>
                <c:pt idx="0">
                  <c:v>0.2</c:v>
                </c:pt>
                <c:pt idx="1">
                  <c:v>0.29000000000000031</c:v>
                </c:pt>
                <c:pt idx="2">
                  <c:v>7.5000000000000011E-2</c:v>
                </c:pt>
                <c:pt idx="3">
                  <c:v>0</c:v>
                </c:pt>
                <c:pt idx="4">
                  <c:v>0.21500000000000022</c:v>
                </c:pt>
                <c:pt idx="5">
                  <c:v>0</c:v>
                </c:pt>
                <c:pt idx="6">
                  <c:v>0.750000000000001</c:v>
                </c:pt>
                <c:pt idx="7">
                  <c:v>0.5</c:v>
                </c:pt>
              </c:numCache>
            </c:numRef>
          </c:val>
        </c:ser>
        <c:ser>
          <c:idx val="2"/>
          <c:order val="2"/>
          <c:tx>
            <c:strRef>
              <c:f>Plan1!$D$1</c:f>
              <c:strCache>
                <c:ptCount val="1"/>
                <c:pt idx="0">
                  <c:v>Municípios</c:v>
                </c:pt>
              </c:strCache>
            </c:strRef>
          </c:tx>
          <c:cat>
            <c:strRef>
              <c:f>Plan1!$A$2:$A$9</c:f>
              <c:strCache>
                <c:ptCount val="8"/>
                <c:pt idx="0">
                  <c:v>IGF (se criado)</c:v>
                </c:pt>
                <c:pt idx="1">
                  <c:v>CIDE</c:v>
                </c:pt>
                <c:pt idx="2">
                  <c:v>IPI</c:v>
                </c:pt>
                <c:pt idx="3">
                  <c:v>ITR*</c:v>
                </c:pt>
                <c:pt idx="4">
                  <c:v>Imposto de Renda</c:v>
                </c:pt>
                <c:pt idx="5">
                  <c:v>IRF (ret. p. entes)</c:v>
                </c:pt>
                <c:pt idx="6">
                  <c:v>ICMS</c:v>
                </c:pt>
                <c:pt idx="7">
                  <c:v>IPVA</c:v>
                </c:pt>
              </c:strCache>
            </c:strRef>
          </c:cat>
          <c:val>
            <c:numRef>
              <c:f>Plan1!$D$2:$D$9</c:f>
              <c:numCache>
                <c:formatCode>General</c:formatCode>
                <c:ptCount val="8"/>
                <c:pt idx="0">
                  <c:v>0</c:v>
                </c:pt>
                <c:pt idx="2">
                  <c:v>2.5000000000000001E-2</c:v>
                </c:pt>
                <c:pt idx="3">
                  <c:v>0.5</c:v>
                </c:pt>
                <c:pt idx="4">
                  <c:v>0.23500000000000001</c:v>
                </c:pt>
                <c:pt idx="5">
                  <c:v>0</c:v>
                </c:pt>
                <c:pt idx="6">
                  <c:v>0.25</c:v>
                </c:pt>
                <c:pt idx="7">
                  <c:v>0.5</c:v>
                </c:pt>
              </c:numCache>
            </c:numRef>
          </c:val>
        </c:ser>
        <c:ser>
          <c:idx val="3"/>
          <c:order val="3"/>
          <c:tx>
            <c:strRef>
              <c:f>Plan1!$E$1</c:f>
              <c:strCache>
                <c:ptCount val="1"/>
                <c:pt idx="0">
                  <c:v>S. Prod. N, NE e CO</c:v>
                </c:pt>
              </c:strCache>
            </c:strRef>
          </c:tx>
          <c:cat>
            <c:strRef>
              <c:f>Plan1!$A$2:$A$9</c:f>
              <c:strCache>
                <c:ptCount val="8"/>
                <c:pt idx="0">
                  <c:v>IGF (se criado)</c:v>
                </c:pt>
                <c:pt idx="1">
                  <c:v>CIDE</c:v>
                </c:pt>
                <c:pt idx="2">
                  <c:v>IPI</c:v>
                </c:pt>
                <c:pt idx="3">
                  <c:v>ITR*</c:v>
                </c:pt>
                <c:pt idx="4">
                  <c:v>Imposto de Renda</c:v>
                </c:pt>
                <c:pt idx="5">
                  <c:v>IRF (ret. p. entes)</c:v>
                </c:pt>
                <c:pt idx="6">
                  <c:v>ICMS</c:v>
                </c:pt>
                <c:pt idx="7">
                  <c:v>IPVA</c:v>
                </c:pt>
              </c:strCache>
            </c:strRef>
          </c:cat>
          <c:val>
            <c:numRef>
              <c:f>Plan1!$E$2:$E$9</c:f>
              <c:numCache>
                <c:formatCode>General</c:formatCode>
                <c:ptCount val="8"/>
                <c:pt idx="4">
                  <c:v>3.0000000000000002E-2</c:v>
                </c:pt>
              </c:numCache>
            </c:numRef>
          </c:val>
        </c:ser>
        <c:ser>
          <c:idx val="4"/>
          <c:order val="4"/>
          <c:tx>
            <c:strRef>
              <c:f>Plan1!$F$1</c:f>
              <c:strCache>
                <c:ptCount val="1"/>
                <c:pt idx="0">
                  <c:v>Estados/Municípios</c:v>
                </c:pt>
              </c:strCache>
            </c:strRef>
          </c:tx>
          <c:spPr>
            <a:solidFill>
              <a:schemeClr val="accent3">
                <a:lumMod val="75000"/>
              </a:schemeClr>
            </a:solidFill>
            <a:ln w="127000">
              <a:solidFill>
                <a:schemeClr val="accent2">
                  <a:lumMod val="75000"/>
                </a:schemeClr>
              </a:solidFill>
            </a:ln>
          </c:spPr>
          <c:cat>
            <c:strRef>
              <c:f>Plan1!$A$2:$A$9</c:f>
              <c:strCache>
                <c:ptCount val="8"/>
                <c:pt idx="0">
                  <c:v>IGF (se criado)</c:v>
                </c:pt>
                <c:pt idx="1">
                  <c:v>CIDE</c:v>
                </c:pt>
                <c:pt idx="2">
                  <c:v>IPI</c:v>
                </c:pt>
                <c:pt idx="3">
                  <c:v>ITR*</c:v>
                </c:pt>
                <c:pt idx="4">
                  <c:v>Imposto de Renda</c:v>
                </c:pt>
                <c:pt idx="5">
                  <c:v>IRF (ret. p. entes)</c:v>
                </c:pt>
                <c:pt idx="6">
                  <c:v>ICMS</c:v>
                </c:pt>
                <c:pt idx="7">
                  <c:v>IPVA</c:v>
                </c:pt>
              </c:strCache>
            </c:strRef>
          </c:cat>
          <c:val>
            <c:numRef>
              <c:f>Plan1!$F$2:$F$9</c:f>
              <c:numCache>
                <c:formatCode>General</c:formatCode>
                <c:ptCount val="8"/>
                <c:pt idx="5">
                  <c:v>1</c:v>
                </c:pt>
              </c:numCache>
            </c:numRef>
          </c:val>
        </c:ser>
        <c:dLbls/>
        <c:overlap val="100"/>
        <c:axId val="76627328"/>
        <c:axId val="76649600"/>
      </c:barChart>
      <c:catAx>
        <c:axId val="76627328"/>
        <c:scaling>
          <c:orientation val="minMax"/>
        </c:scaling>
        <c:axPos val="l"/>
        <c:tickLblPos val="nextTo"/>
        <c:crossAx val="76649600"/>
        <c:crosses val="autoZero"/>
        <c:auto val="1"/>
        <c:lblAlgn val="ctr"/>
        <c:lblOffset val="100"/>
      </c:catAx>
      <c:valAx>
        <c:axId val="76649600"/>
        <c:scaling>
          <c:orientation val="minMax"/>
        </c:scaling>
        <c:axPos val="b"/>
        <c:majorGridlines/>
        <c:numFmt formatCode="0%" sourceLinked="1"/>
        <c:tickLblPos val="nextTo"/>
        <c:crossAx val="76627328"/>
        <c:crosses val="autoZero"/>
        <c:crossBetween val="between"/>
      </c:valAx>
    </c:plotArea>
    <c:legend>
      <c:legendPos val="r"/>
      <c:layout/>
    </c:legend>
    <c:plotVisOnly val="1"/>
    <c:dispBlanksAs val="gap"/>
  </c:chart>
  <c:txPr>
    <a:bodyPr/>
    <a:lstStyle/>
    <a:p>
      <a:pPr>
        <a:defRPr sz="1800"/>
      </a:pPr>
      <a:endParaRPr lang="pt-BR"/>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pt-BR"/>
  <c:style val="42"/>
  <c:chart>
    <c:title>
      <c:tx>
        <c:rich>
          <a:bodyPr/>
          <a:lstStyle/>
          <a:p>
            <a:pPr>
              <a:defRPr/>
            </a:pPr>
            <a:r>
              <a:rPr lang="pt-BR" dirty="0" smtClean="0"/>
              <a:t>Orçamento</a:t>
            </a:r>
            <a:r>
              <a:rPr lang="pt-BR" baseline="0" dirty="0" smtClean="0"/>
              <a:t> Fiscal / Seguridade Social</a:t>
            </a:r>
            <a:endParaRPr lang="pt-BR" dirty="0"/>
          </a:p>
        </c:rich>
      </c:tx>
      <c:layout/>
    </c:title>
    <c:plotArea>
      <c:layout/>
      <c:barChart>
        <c:barDir val="bar"/>
        <c:grouping val="percentStacked"/>
        <c:ser>
          <c:idx val="0"/>
          <c:order val="0"/>
          <c:tx>
            <c:strRef>
              <c:f>Plan1!$B$1</c:f>
              <c:strCache>
                <c:ptCount val="1"/>
                <c:pt idx="0">
                  <c:v>Orçamento Fiscal</c:v>
                </c:pt>
              </c:strCache>
            </c:strRef>
          </c:tx>
          <c:cat>
            <c:numRef>
              <c:f>Plan1!$A$2:$A$3</c:f>
              <c:numCache>
                <c:formatCode>General</c:formatCode>
                <c:ptCount val="2"/>
                <c:pt idx="0">
                  <c:v>1990</c:v>
                </c:pt>
                <c:pt idx="1">
                  <c:v>2009</c:v>
                </c:pt>
              </c:numCache>
            </c:numRef>
          </c:cat>
          <c:val>
            <c:numRef>
              <c:f>Plan1!$B$2:$B$3</c:f>
              <c:numCache>
                <c:formatCode>General</c:formatCode>
                <c:ptCount val="2"/>
                <c:pt idx="0">
                  <c:v>0.46499198289684707</c:v>
                </c:pt>
                <c:pt idx="1">
                  <c:v>0.40163671373555848</c:v>
                </c:pt>
              </c:numCache>
            </c:numRef>
          </c:val>
        </c:ser>
        <c:ser>
          <c:idx val="1"/>
          <c:order val="1"/>
          <c:tx>
            <c:strRef>
              <c:f>Plan1!$C$1</c:f>
              <c:strCache>
                <c:ptCount val="1"/>
                <c:pt idx="0">
                  <c:v>Seguridade Social</c:v>
                </c:pt>
              </c:strCache>
            </c:strRef>
          </c:tx>
          <c:cat>
            <c:numRef>
              <c:f>Plan1!$A$2:$A$3</c:f>
              <c:numCache>
                <c:formatCode>General</c:formatCode>
                <c:ptCount val="2"/>
                <c:pt idx="0">
                  <c:v>1990</c:v>
                </c:pt>
                <c:pt idx="1">
                  <c:v>2009</c:v>
                </c:pt>
              </c:numCache>
            </c:numRef>
          </c:cat>
          <c:val>
            <c:numRef>
              <c:f>Plan1!$C$2:$C$3</c:f>
              <c:numCache>
                <c:formatCode>General</c:formatCode>
                <c:ptCount val="2"/>
                <c:pt idx="0">
                  <c:v>0.53981827899518975</c:v>
                </c:pt>
                <c:pt idx="1">
                  <c:v>0.59836328626444157</c:v>
                </c:pt>
              </c:numCache>
            </c:numRef>
          </c:val>
        </c:ser>
        <c:dLbls/>
        <c:gapWidth val="55"/>
        <c:overlap val="100"/>
        <c:axId val="78438784"/>
        <c:axId val="87696128"/>
      </c:barChart>
      <c:catAx>
        <c:axId val="78438784"/>
        <c:scaling>
          <c:orientation val="minMax"/>
        </c:scaling>
        <c:axPos val="l"/>
        <c:numFmt formatCode="General" sourceLinked="1"/>
        <c:majorTickMark val="none"/>
        <c:tickLblPos val="nextTo"/>
        <c:crossAx val="87696128"/>
        <c:crosses val="autoZero"/>
        <c:auto val="1"/>
        <c:lblAlgn val="ctr"/>
        <c:lblOffset val="100"/>
      </c:catAx>
      <c:valAx>
        <c:axId val="87696128"/>
        <c:scaling>
          <c:orientation val="minMax"/>
        </c:scaling>
        <c:axPos val="b"/>
        <c:majorGridlines/>
        <c:numFmt formatCode="0%" sourceLinked="1"/>
        <c:majorTickMark val="none"/>
        <c:tickLblPos val="nextTo"/>
        <c:crossAx val="78438784"/>
        <c:crosses val="autoZero"/>
        <c:crossBetween val="between"/>
      </c:valAx>
    </c:plotArea>
    <c:legend>
      <c:legendPos val="r"/>
      <c:layout/>
    </c:legend>
    <c:plotVisOnly val="1"/>
    <c:dispBlanksAs val="gap"/>
  </c:chart>
  <c:txPr>
    <a:bodyPr/>
    <a:lstStyle/>
    <a:p>
      <a:pPr>
        <a:defRPr sz="1800"/>
      </a:pPr>
      <a:endParaRPr lang="pt-BR"/>
    </a:p>
  </c:txPr>
  <c:externalData r:id="rId1"/>
</c:chartSpace>
</file>

<file path=ppt/drawings/drawing1.xml><?xml version="1.0" encoding="utf-8"?>
<c:userShapes xmlns:c="http://schemas.openxmlformats.org/drawingml/2006/chart">
  <cdr:relSizeAnchor xmlns:cdr="http://schemas.openxmlformats.org/drawingml/2006/chartDrawing">
    <cdr:from>
      <cdr:x>0.7205</cdr:x>
      <cdr:y>0</cdr:y>
    </cdr:from>
    <cdr:to>
      <cdr:x>1</cdr:x>
      <cdr:y>0.311</cdr:y>
    </cdr:to>
    <cdr:sp macro="" textlink="">
      <cdr:nvSpPr>
        <cdr:cNvPr id="2" name="CaixaDeTexto 1"/>
        <cdr:cNvSpPr txBox="1"/>
      </cdr:nvSpPr>
      <cdr:spPr>
        <a:xfrm xmlns:a="http://schemas.openxmlformats.org/drawingml/2006/main">
          <a:off x="6588224" y="0"/>
          <a:ext cx="2555776" cy="2132856"/>
        </a:xfrm>
        <a:prstGeom xmlns:a="http://schemas.openxmlformats.org/drawingml/2006/main" prst="rect">
          <a:avLst/>
        </a:prstGeom>
        <a:ln xmlns:a="http://schemas.openxmlformats.org/drawingml/2006/main">
          <a:solidFill>
            <a:schemeClr val="tx1"/>
          </a:solidFill>
        </a:ln>
      </cdr:spPr>
      <cdr:style>
        <a:lnRef xmlns:a="http://schemas.openxmlformats.org/drawingml/2006/main" idx="3">
          <a:schemeClr val="lt1"/>
        </a:lnRef>
        <a:fillRef xmlns:a="http://schemas.openxmlformats.org/drawingml/2006/main" idx="1">
          <a:schemeClr val="dk1"/>
        </a:fillRef>
        <a:effectRef xmlns:a="http://schemas.openxmlformats.org/drawingml/2006/main" idx="1">
          <a:schemeClr val="dk1"/>
        </a:effectRef>
        <a:fontRef xmlns:a="http://schemas.openxmlformats.org/drawingml/2006/main" idx="minor">
          <a:schemeClr val="lt1"/>
        </a:fontRef>
      </cdr:style>
      <cdr:txBody>
        <a:bodyPr xmlns:a="http://schemas.openxmlformats.org/drawingml/2006/main" vertOverflow="clip" wrap="square" rtlCol="0"/>
        <a:lstStyle xmlns:a="http://schemas.openxmlformats.org/drawingml/2006/main"/>
        <a:p xmlns:a="http://schemas.openxmlformats.org/drawingml/2006/main">
          <a:r>
            <a:rPr lang="pt-BR" sz="3600" dirty="0" smtClean="0"/>
            <a:t>Repasse de receitas tributárias</a:t>
          </a:r>
          <a:endParaRPr lang="pt-BR" sz="3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C565C21-8DF5-7E49-8A89-62CA689F0738}" type="datetimeFigureOut">
              <a:rPr lang="pt-BR" smtClean="0"/>
              <a:pPr/>
              <a:t>12/09/2014</a:t>
            </a:fld>
            <a:endParaRPr lang="pt-B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097D68-0580-8F46-AFE4-FBDC86E1DD3E}" type="slidenum">
              <a:rPr lang="pt-BR" smtClean="0"/>
              <a:pPr/>
              <a:t>‹nº›</a:t>
            </a:fld>
            <a:endParaRPr lang="pt-BR" dirty="0"/>
          </a:p>
        </p:txBody>
      </p:sp>
    </p:spTree>
    <p:extLst>
      <p:ext uri="{BB962C8B-B14F-4D97-AF65-F5344CB8AC3E}">
        <p14:creationId xmlns:p14="http://schemas.microsoft.com/office/powerpoint/2010/main" xmlns="" val="11394004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F44912-FD9C-544C-A6DF-DF205037FD96}" type="datetimeFigureOut">
              <a:rPr lang="pt-BR" smtClean="0"/>
              <a:pPr/>
              <a:t>12/09/2014</a:t>
            </a:fld>
            <a:endParaRPr lang="pt-B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BC46AC-DAA3-EF48-BB1D-F09304899204}" type="slidenum">
              <a:rPr lang="pt-BR" smtClean="0"/>
              <a:pPr/>
              <a:t>‹nº›</a:t>
            </a:fld>
            <a:endParaRPr lang="pt-BR" dirty="0"/>
          </a:p>
        </p:txBody>
      </p:sp>
    </p:spTree>
    <p:extLst>
      <p:ext uri="{BB962C8B-B14F-4D97-AF65-F5344CB8AC3E}">
        <p14:creationId xmlns:p14="http://schemas.microsoft.com/office/powerpoint/2010/main" xmlns="" val="75262052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smtClean="0"/>
              <a:pPr/>
              <a:t>1</a:t>
            </a:fld>
            <a:endParaRPr lang="pt-BR" dirty="0"/>
          </a:p>
        </p:txBody>
      </p:sp>
    </p:spTree>
    <p:extLst>
      <p:ext uri="{BB962C8B-B14F-4D97-AF65-F5344CB8AC3E}">
        <p14:creationId xmlns:p14="http://schemas.microsoft.com/office/powerpoint/2010/main" xmlns="" val="2135631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457200" indent="-457200" fontAlgn="t">
              <a:buFont typeface="Arial" pitchFamily="34" charset="0"/>
              <a:buChar char="•"/>
            </a:pPr>
            <a:r>
              <a:rPr lang="pt-BR" sz="1200" dirty="0" smtClean="0"/>
              <a:t>Vinculadas, caráter retributivo</a:t>
            </a:r>
          </a:p>
          <a:p>
            <a:pPr marL="457200" indent="-457200" fontAlgn="t">
              <a:buFont typeface="Arial" pitchFamily="34" charset="0"/>
              <a:buChar char="•"/>
            </a:pPr>
            <a:r>
              <a:rPr lang="pt-BR" sz="1200" dirty="0" smtClean="0"/>
              <a:t>Limite total: custo total da obra </a:t>
            </a:r>
          </a:p>
          <a:p>
            <a:pPr marL="457200" indent="-457200" fontAlgn="t">
              <a:buFont typeface="Arial" pitchFamily="34" charset="0"/>
              <a:buChar char="•"/>
            </a:pPr>
            <a:r>
              <a:rPr lang="pt-BR" sz="1200" dirty="0" smtClean="0"/>
              <a:t>Limite individual: valorização do imóvel </a:t>
            </a:r>
          </a:p>
          <a:p>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smtClean="0"/>
              <a:pPr/>
              <a:t>16</a:t>
            </a:fld>
            <a:endParaRPr lang="pt-BR" dirty="0"/>
          </a:p>
        </p:txBody>
      </p:sp>
    </p:spTree>
    <p:extLst>
      <p:ext uri="{BB962C8B-B14F-4D97-AF65-F5344CB8AC3E}">
        <p14:creationId xmlns:p14="http://schemas.microsoft.com/office/powerpoint/2010/main" xmlns="" val="2097967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457200" indent="-457200" fontAlgn="t">
              <a:buFont typeface="Arial" pitchFamily="34" charset="0"/>
              <a:buChar char="•"/>
            </a:pPr>
            <a:r>
              <a:rPr lang="pt-BR" sz="1200" dirty="0" smtClean="0"/>
              <a:t>Competência exclusiva da União</a:t>
            </a:r>
          </a:p>
          <a:p>
            <a:pPr marL="457200" indent="-457200" fontAlgn="t">
              <a:buFont typeface="Arial" pitchFamily="34" charset="0"/>
              <a:buChar char="•"/>
            </a:pPr>
            <a:r>
              <a:rPr lang="pt-BR" sz="1200" dirty="0" smtClean="0"/>
              <a:t>Exige lei complementar</a:t>
            </a:r>
          </a:p>
          <a:p>
            <a:pPr marL="457200" indent="-457200" fontAlgn="t">
              <a:buFont typeface="Arial" pitchFamily="34" charset="0"/>
              <a:buChar char="•"/>
            </a:pPr>
            <a:r>
              <a:rPr lang="pt-BR" sz="1200" dirty="0" smtClean="0"/>
              <a:t>Destinação  é vinculada; restituição é obrigatória</a:t>
            </a:r>
          </a:p>
          <a:p>
            <a:pPr marL="457200" indent="-457200" fontAlgn="t">
              <a:buFont typeface="Arial" pitchFamily="34" charset="0"/>
              <a:buChar char="•"/>
            </a:pPr>
            <a:r>
              <a:rPr lang="pt-BR" sz="1200" dirty="0" smtClean="0"/>
              <a:t>Hipóteses: 1) despesas extraordinárias de guerra (ou sua iminência) e de calamidade pública;</a:t>
            </a:r>
            <a:r>
              <a:rPr lang="pt-BR" sz="1200" baseline="0" dirty="0" smtClean="0"/>
              <a:t> 2) investimento público urgente e de relevante interesse nacional</a:t>
            </a:r>
            <a:endParaRPr lang="pt-BR" sz="1200" dirty="0" smtClean="0"/>
          </a:p>
          <a:p>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smtClean="0"/>
              <a:pPr/>
              <a:t>17</a:t>
            </a:fld>
            <a:endParaRPr lang="pt-BR" dirty="0"/>
          </a:p>
        </p:txBody>
      </p:sp>
    </p:spTree>
    <p:extLst>
      <p:ext uri="{BB962C8B-B14F-4D97-AF65-F5344CB8AC3E}">
        <p14:creationId xmlns:p14="http://schemas.microsoft.com/office/powerpoint/2010/main" xmlns="" val="2447593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457200" indent="-457200" fontAlgn="t">
              <a:buFont typeface="Arial" pitchFamily="34" charset="0"/>
              <a:buChar char="•"/>
            </a:pPr>
            <a:r>
              <a:rPr lang="pt-BR" sz="1200" dirty="0" smtClean="0"/>
              <a:t>Destinação é, em regra, vinculada</a:t>
            </a:r>
          </a:p>
          <a:p>
            <a:pPr marL="457200" indent="-457200" fontAlgn="t">
              <a:buFont typeface="Arial" pitchFamily="34" charset="0"/>
              <a:buChar char="•"/>
            </a:pPr>
            <a:r>
              <a:rPr lang="pt-BR" sz="1200" dirty="0" smtClean="0"/>
              <a:t>Sociais, CIDE, de categoria profissional, COSIP(?)</a:t>
            </a:r>
          </a:p>
          <a:p>
            <a:pPr marL="457200" indent="-457200" fontAlgn="t">
              <a:buFont typeface="Arial" pitchFamily="34" charset="0"/>
              <a:buChar char="•"/>
            </a:pPr>
            <a:r>
              <a:rPr lang="pt-BR" sz="1200" dirty="0" smtClean="0"/>
              <a:t>Fato gerador é similar ao dos impostos, sendo possível auferir capacidade contributiva</a:t>
            </a:r>
          </a:p>
          <a:p>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smtClean="0"/>
              <a:pPr/>
              <a:t>18</a:t>
            </a:fld>
            <a:endParaRPr lang="pt-BR" dirty="0"/>
          </a:p>
        </p:txBody>
      </p:sp>
    </p:spTree>
    <p:extLst>
      <p:ext uri="{BB962C8B-B14F-4D97-AF65-F5344CB8AC3E}">
        <p14:creationId xmlns:p14="http://schemas.microsoft.com/office/powerpoint/2010/main" xmlns="" val="34321942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dirty="0" smtClean="0"/>
              <a:t>Retirado</a:t>
            </a:r>
            <a:r>
              <a:rPr lang="pt-BR" baseline="0" dirty="0" smtClean="0"/>
              <a:t> do livro de Paulo Bonavides:</a:t>
            </a:r>
            <a:endParaRPr lang="pt-BR"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pt-BR" dirty="0" smtClean="0"/>
              <a:t>Concepção civilista: verdade jurídica universal, independente do direito positivo. F. de Clemente</a:t>
            </a:r>
            <a:r>
              <a:rPr lang="pt-BR" baseline="0" dirty="0" smtClean="0"/>
              <a:t> (1916): pensamento diretivo que domina e serve de base à formação das disposições singulares de direito</a:t>
            </a:r>
          </a:p>
          <a:p>
            <a:pPr marL="0" marR="0" indent="0" algn="l" defTabSz="457200" rtl="0" eaLnBrk="1" fontAlgn="auto" latinLnBrk="0" hangingPunct="1">
              <a:lnSpc>
                <a:spcPct val="100000"/>
              </a:lnSpc>
              <a:spcBef>
                <a:spcPts val="0"/>
              </a:spcBef>
              <a:spcAft>
                <a:spcPts val="0"/>
              </a:spcAft>
              <a:buClrTx/>
              <a:buSzTx/>
              <a:buFontTx/>
              <a:buNone/>
              <a:tabLst/>
              <a:defRPr/>
            </a:pPr>
            <a:endParaRPr lang="pt-BR"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smtClean="0"/>
              <a:pPr/>
              <a:t>20</a:t>
            </a:fld>
            <a:endParaRPr lang="pt-BR" dirty="0"/>
          </a:p>
        </p:txBody>
      </p:sp>
    </p:spTree>
    <p:extLst>
      <p:ext uri="{BB962C8B-B14F-4D97-AF65-F5344CB8AC3E}">
        <p14:creationId xmlns:p14="http://schemas.microsoft.com/office/powerpoint/2010/main" xmlns="" val="1141241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b="1" u="sng" dirty="0" smtClean="0"/>
              <a:t>a teoria das regras, “ou tudo ou nada”, é radical e inadequada</a:t>
            </a:r>
          </a:p>
          <a:p>
            <a:pPr marL="0" marR="0" indent="0" algn="l" defTabSz="457200" rtl="0" eaLnBrk="1" fontAlgn="auto" latinLnBrk="0" hangingPunct="1">
              <a:lnSpc>
                <a:spcPct val="100000"/>
              </a:lnSpc>
              <a:spcBef>
                <a:spcPts val="0"/>
              </a:spcBef>
              <a:spcAft>
                <a:spcPts val="0"/>
              </a:spcAft>
              <a:buClrTx/>
              <a:buSzTx/>
              <a:buFontTx/>
              <a:buNone/>
              <a:tabLst/>
              <a:defRPr/>
            </a:pPr>
            <a:endParaRPr lang="pt-BR" b="1" u="sng"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pt-BR" b="1" u="sng" dirty="0" smtClean="0"/>
              <a:t>ponderação entre os princípios </a:t>
            </a:r>
          </a:p>
          <a:p>
            <a:endParaRPr lang="pt-BR" dirty="0"/>
          </a:p>
        </p:txBody>
      </p:sp>
      <p:sp>
        <p:nvSpPr>
          <p:cNvPr id="4" name="Espaço Reservado para Número de Slide 3"/>
          <p:cNvSpPr>
            <a:spLocks noGrp="1"/>
          </p:cNvSpPr>
          <p:nvPr>
            <p:ph type="sldNum" sz="quarter" idx="10"/>
          </p:nvPr>
        </p:nvSpPr>
        <p:spPr/>
        <p:txBody>
          <a:bodyPr/>
          <a:lstStyle/>
          <a:p>
            <a:fld id="{77005610-83B1-49D4-8185-5F14C11FCB98}" type="slidenum">
              <a:rPr lang="pt-BR" smtClean="0"/>
              <a:pPr/>
              <a:t>21</a:t>
            </a:fld>
            <a:endParaRPr lang="pt-B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77005610-83B1-49D4-8185-5F14C11FCB98}" type="slidenum">
              <a:rPr lang="pt-BR" smtClean="0"/>
              <a:pPr/>
              <a:t>24</a:t>
            </a:fld>
            <a:endParaRPr lang="pt-B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dirty="0" smtClean="0"/>
              <a:t>Exemplo clássico de imposto progressivo segundo a capacidade contributiva do contribuinte é o Imposto de Renda das Pessoas Físicas, cujas alíquotas variam de 0 a 27,5%, segundo a faixa de rendimento do cidadão.</a:t>
            </a:r>
          </a:p>
          <a:p>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smtClean="0"/>
              <a:pPr/>
              <a:t>26</a:t>
            </a:fld>
            <a:endParaRPr lang="pt-BR" dirty="0"/>
          </a:p>
        </p:txBody>
      </p:sp>
    </p:spTree>
    <p:extLst>
      <p:ext uri="{BB962C8B-B14F-4D97-AF65-F5344CB8AC3E}">
        <p14:creationId xmlns:p14="http://schemas.microsoft.com/office/powerpoint/2010/main" xmlns="" val="322162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smtClean="0"/>
              <a:pPr/>
              <a:t>30</a:t>
            </a:fld>
            <a:endParaRPr lang="pt-B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137D20-341A-4170-935B-2A6E1D20A577}" type="slidenum">
              <a:rPr lang="pt-BR"/>
              <a:pPr/>
              <a:t>34</a:t>
            </a:fld>
            <a:endParaRPr lang="pt-BR" dirty="0"/>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p:txBody>
          <a:bodyPr/>
          <a:lstStyle/>
          <a:p>
            <a:r>
              <a:rPr lang="pt-BR" dirty="0" smtClean="0"/>
              <a:t>Citar o</a:t>
            </a:r>
            <a:r>
              <a:rPr lang="pt-BR" baseline="0" dirty="0" smtClean="0"/>
              <a:t> problema que enfrenta Santa Catarina com os benefícios financeiros.</a:t>
            </a:r>
            <a:endParaRPr lang="pt-B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09EB3A-0810-415B-B083-8046498B3174}" type="slidenum">
              <a:rPr lang="pt-BR"/>
              <a:pPr/>
              <a:t>35</a:t>
            </a:fld>
            <a:endParaRPr lang="pt-BR" dirty="0"/>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pt-B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Tributo é remuneração de serviços, despesas divididas solidariamente ou pressuposto de existência da sociedade?</a:t>
            </a:r>
          </a:p>
          <a:p>
            <a:r>
              <a:rPr lang="pt-BR" dirty="0" smtClean="0"/>
              <a:t>Que vida levaríamos se nenhum tributo fosse recolhido?</a:t>
            </a:r>
          </a:p>
          <a:p>
            <a:r>
              <a:rPr lang="pt-BR" dirty="0" smtClean="0"/>
              <a:t>Em mais se beneficia da estrutura proporcionada pelo recolhimento de tributos?</a:t>
            </a:r>
          </a:p>
          <a:p>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smtClean="0"/>
              <a:pPr/>
              <a:t>3</a:t>
            </a:fld>
            <a:endParaRPr lang="pt-BR" dirty="0"/>
          </a:p>
        </p:txBody>
      </p:sp>
    </p:spTree>
    <p:extLst>
      <p:ext uri="{BB962C8B-B14F-4D97-AF65-F5344CB8AC3E}">
        <p14:creationId xmlns:p14="http://schemas.microsoft.com/office/powerpoint/2010/main" xmlns="" val="5163628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69558E90-D045-443A-BB99-62E4FA8ED2B1}" type="slidenum">
              <a:rPr lang="pt-BR" smtClean="0"/>
              <a:pPr/>
              <a:t>36</a:t>
            </a:fld>
            <a:endParaRPr lang="pt-B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smtClean="0"/>
              <a:pPr/>
              <a:t>38</a:t>
            </a:fld>
            <a:endParaRPr lang="pt-B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3º antigamente (EC 3/93 o incluiu):</a:t>
            </a:r>
          </a:p>
          <a:p>
            <a:r>
              <a:rPr lang="pt-BR" dirty="0" smtClean="0"/>
              <a:t>Inciso I antigamente ela referente apenas a alíquotas MÁXIMAS </a:t>
            </a:r>
          </a:p>
          <a:p>
            <a:r>
              <a:rPr lang="pt-BR" dirty="0" smtClean="0"/>
              <a:t>Inciso II</a:t>
            </a:r>
            <a:r>
              <a:rPr lang="pt-BR" baseline="0" dirty="0" smtClean="0"/>
              <a:t> = atual</a:t>
            </a:r>
          </a:p>
          <a:p>
            <a:r>
              <a:rPr lang="pt-BR" dirty="0" smtClean="0"/>
              <a:t>Inc. III é NOVO</a:t>
            </a:r>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smtClean="0"/>
              <a:pPr/>
              <a:t>39</a:t>
            </a:fld>
            <a:endParaRPr lang="pt-BR" dirty="0"/>
          </a:p>
        </p:txBody>
      </p:sp>
    </p:spTree>
    <p:extLst>
      <p:ext uri="{BB962C8B-B14F-4D97-AF65-F5344CB8AC3E}">
        <p14:creationId xmlns:p14="http://schemas.microsoft.com/office/powerpoint/2010/main" xmlns="" val="42632397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69558E90-D045-443A-BB99-62E4FA8ED2B1}" type="slidenum">
              <a:rPr lang="pt-BR" smtClean="0"/>
              <a:pPr/>
              <a:t>41</a:t>
            </a:fld>
            <a:endParaRPr lang="pt-B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1) Carga tributária é diferente de pressão fiscal</a:t>
            </a:r>
          </a:p>
          <a:p>
            <a:r>
              <a:rPr lang="pt-BR" dirty="0" smtClean="0"/>
              <a:t>2) Qual a renda per capita do país?</a:t>
            </a:r>
          </a:p>
          <a:p>
            <a:r>
              <a:rPr lang="pt-BR" dirty="0" smtClean="0"/>
              <a:t>3)</a:t>
            </a:r>
            <a:r>
              <a:rPr lang="pt-BR" baseline="0" dirty="0" smtClean="0"/>
              <a:t> Capacidade e esforço tributário de cada sociedade</a:t>
            </a:r>
          </a:p>
          <a:p>
            <a:endParaRPr lang="pt-BR" baseline="0" dirty="0" smtClean="0"/>
          </a:p>
          <a:p>
            <a:r>
              <a:rPr lang="pt-BR" baseline="0" dirty="0" smtClean="0"/>
              <a:t>Tributo é transferência de recursos do setor privado para o público ou mera divisão constitucional da riqueza do Estado?</a:t>
            </a:r>
          </a:p>
          <a:p>
            <a:endParaRPr lang="pt-BR" baseline="0" dirty="0" smtClean="0"/>
          </a:p>
          <a:p>
            <a:r>
              <a:rPr lang="pt-BR" baseline="0" dirty="0" smtClean="0"/>
              <a:t>Geralmente a carga tributária é vista como um sacrifício e não mera transferência dos recursos par ao setor público</a:t>
            </a:r>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a:pPr/>
              <a:t>4</a:t>
            </a:fld>
            <a:endParaRPr lang="pt-BR" dirty="0"/>
          </a:p>
        </p:txBody>
      </p:sp>
    </p:spTree>
    <p:extLst>
      <p:ext uri="{BB962C8B-B14F-4D97-AF65-F5344CB8AC3E}">
        <p14:creationId xmlns:p14="http://schemas.microsoft.com/office/powerpoint/2010/main" xmlns="" val="2532385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Relação PIB x carga tributária é suficiente?</a:t>
            </a:r>
          </a:p>
          <a:p>
            <a:endParaRPr lang="pt-BR" dirty="0" smtClean="0"/>
          </a:p>
          <a:p>
            <a:r>
              <a:rPr lang="pt-BR" dirty="0" smtClean="0"/>
              <a:t>O</a:t>
            </a:r>
            <a:r>
              <a:rPr lang="pt-BR" baseline="0" dirty="0" smtClean="0"/>
              <a:t> Estado administra bem a sua parte na divisão (ou oferece contraprestação suficiente)?</a:t>
            </a:r>
          </a:p>
          <a:p>
            <a:endParaRPr lang="pt-BR" baseline="0" dirty="0" smtClean="0"/>
          </a:p>
          <a:p>
            <a:r>
              <a:rPr lang="pt-BR" baseline="0" dirty="0" smtClean="0"/>
              <a:t>Capacidade e </a:t>
            </a:r>
            <a:r>
              <a:rPr lang="pt-BR" b="1" u="sng" baseline="0" dirty="0" smtClean="0"/>
              <a:t>esforço tributário</a:t>
            </a:r>
            <a:r>
              <a:rPr lang="pt-BR" baseline="0" dirty="0" smtClean="0"/>
              <a:t> em cada sociedade.</a:t>
            </a:r>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a:solidFill>
                  <a:prstClr val="black"/>
                </a:solidFill>
              </a:rPr>
              <a:pPr/>
              <a:t>5</a:t>
            </a:fld>
            <a:endParaRPr lang="pt-BR" dirty="0">
              <a:solidFill>
                <a:prstClr val="black"/>
              </a:solidFill>
            </a:endParaRPr>
          </a:p>
        </p:txBody>
      </p:sp>
    </p:spTree>
    <p:extLst>
      <p:ext uri="{BB962C8B-B14F-4D97-AF65-F5344CB8AC3E}">
        <p14:creationId xmlns:p14="http://schemas.microsoft.com/office/powerpoint/2010/main" xmlns="" val="3192744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Federalismo:</a:t>
            </a:r>
          </a:p>
          <a:p>
            <a:r>
              <a:rPr lang="pt-BR" dirty="0" smtClean="0"/>
              <a:t>Repartição de competências administrativas, legislativas e tributárias leva à autonomia política e isonomia entre os entes</a:t>
            </a:r>
          </a:p>
          <a:p>
            <a:endParaRPr lang="pt-BR" dirty="0" smtClean="0"/>
          </a:p>
          <a:p>
            <a:r>
              <a:rPr lang="pt-BR" dirty="0" smtClean="0"/>
              <a:t>Arts. 21,</a:t>
            </a:r>
            <a:r>
              <a:rPr lang="pt-BR" baseline="0" dirty="0" smtClean="0"/>
              <a:t> 22, 23, 25 e 30: repartição horizontal</a:t>
            </a:r>
          </a:p>
          <a:p>
            <a:r>
              <a:rPr lang="pt-BR" baseline="0" dirty="0" smtClean="0"/>
              <a:t>Art. 24: repartição vertical (União normas gerais; Estados e DF normas específicas, complementares)</a:t>
            </a:r>
            <a:endParaRPr lang="pt-BR" dirty="0" smtClean="0"/>
          </a:p>
          <a:p>
            <a:endParaRPr lang="pt-BR" dirty="0" smtClean="0"/>
          </a:p>
          <a:p>
            <a:r>
              <a:rPr lang="pt-BR" sz="1200" b="0" i="0" u="none" strike="noStrike" kern="1200" baseline="0" dirty="0" smtClean="0">
                <a:solidFill>
                  <a:schemeClr val="tx1"/>
                </a:solidFill>
                <a:latin typeface="+mn-lt"/>
                <a:ea typeface="+mn-ea"/>
                <a:cs typeface="+mn-cs"/>
              </a:rPr>
              <a:t>Divisão de tarefas deve levar em consideração o que cada uma das esferas de poder tem maior aptidão ou eficiência para a realização</a:t>
            </a:r>
          </a:p>
          <a:p>
            <a:endParaRPr lang="pt-BR" dirty="0" smtClean="0"/>
          </a:p>
          <a:p>
            <a:r>
              <a:rPr lang="pt-BR" dirty="0" smtClean="0"/>
              <a:t>Fundamental</a:t>
            </a:r>
            <a:r>
              <a:rPr lang="pt-BR" baseline="0" dirty="0" smtClean="0"/>
              <a:t> à autonomia: criação das fontes de receita</a:t>
            </a:r>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smtClean="0"/>
              <a:pPr/>
              <a:t>8</a:t>
            </a:fld>
            <a:endParaRPr lang="pt-BR" dirty="0"/>
          </a:p>
        </p:txBody>
      </p:sp>
    </p:spTree>
    <p:extLst>
      <p:ext uri="{BB962C8B-B14F-4D97-AF65-F5344CB8AC3E}">
        <p14:creationId xmlns:p14="http://schemas.microsoft.com/office/powerpoint/2010/main" xmlns="" val="3885026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smtClean="0"/>
              <a:pPr/>
              <a:t>10</a:t>
            </a:fld>
            <a:endParaRPr lang="pt-BR" dirty="0"/>
          </a:p>
        </p:txBody>
      </p:sp>
    </p:spTree>
    <p:extLst>
      <p:ext uri="{BB962C8B-B14F-4D97-AF65-F5344CB8AC3E}">
        <p14:creationId xmlns:p14="http://schemas.microsoft.com/office/powerpoint/2010/main" xmlns="" val="922171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Citar possíveis</a:t>
            </a:r>
            <a:r>
              <a:rPr lang="pt-BR" baseline="0" dirty="0" smtClean="0"/>
              <a:t> novas espécies:</a:t>
            </a:r>
          </a:p>
          <a:p>
            <a:endParaRPr lang="pt-BR" baseline="0" dirty="0" smtClean="0"/>
          </a:p>
          <a:p>
            <a:r>
              <a:rPr lang="pt-BR" baseline="0" dirty="0" smtClean="0"/>
              <a:t>CIDE</a:t>
            </a:r>
          </a:p>
          <a:p>
            <a:endParaRPr lang="pt-BR" baseline="0" dirty="0" smtClean="0"/>
          </a:p>
          <a:p>
            <a:r>
              <a:rPr lang="pt-BR" baseline="0" dirty="0" smtClean="0"/>
              <a:t>Contribuição de Iluminação Pública</a:t>
            </a:r>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smtClean="0"/>
              <a:pPr/>
              <a:t>13</a:t>
            </a:fld>
            <a:endParaRPr lang="pt-BR" dirty="0"/>
          </a:p>
        </p:txBody>
      </p:sp>
    </p:spTree>
    <p:extLst>
      <p:ext uri="{BB962C8B-B14F-4D97-AF65-F5344CB8AC3E}">
        <p14:creationId xmlns:p14="http://schemas.microsoft.com/office/powerpoint/2010/main" xmlns="" val="345693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smtClean="0"/>
          </a:p>
          <a:p>
            <a:endParaRPr lang="pt-BR" dirty="0" smtClean="0"/>
          </a:p>
          <a:p>
            <a:pPr algn="l">
              <a:buFont typeface="Arial" pitchFamily="34" charset="0"/>
              <a:buChar char="•"/>
            </a:pPr>
            <a:r>
              <a:rPr lang="pt-BR" dirty="0" smtClean="0"/>
              <a:t>Grande</a:t>
            </a:r>
            <a:r>
              <a:rPr lang="pt-BR" baseline="0" dirty="0" smtClean="0"/>
              <a:t> parte dos Impostos têm características</a:t>
            </a:r>
          </a:p>
          <a:p>
            <a:pPr algn="l">
              <a:buFont typeface="Arial" pitchFamily="34" charset="0"/>
              <a:buChar char="•"/>
            </a:pPr>
            <a:r>
              <a:rPr lang="pt-BR" sz="1200" dirty="0" smtClean="0"/>
              <a:t>Não</a:t>
            </a:r>
            <a:r>
              <a:rPr lang="pt-BR" sz="1200" baseline="0" dirty="0" smtClean="0"/>
              <a:t> vinculados, caráter contributivo</a:t>
            </a:r>
          </a:p>
          <a:p>
            <a:pPr algn="l">
              <a:buFont typeface="Arial" pitchFamily="34" charset="0"/>
              <a:buChar char="•"/>
            </a:pPr>
            <a:r>
              <a:rPr lang="pt-BR" sz="1200" baseline="0" dirty="0" smtClean="0"/>
              <a:t>Não podem ser destinados a fundo específico</a:t>
            </a:r>
          </a:p>
          <a:p>
            <a:pPr algn="l">
              <a:buFont typeface="Arial" pitchFamily="34" charset="0"/>
              <a:buChar char="•"/>
            </a:pPr>
            <a:r>
              <a:rPr lang="pt-BR" sz="1200" baseline="0" dirty="0" smtClean="0"/>
              <a:t>Normalmente, fundam-se na manifestação de capacidade contributiva, devendo a sua graduação respeitá-la, se possível</a:t>
            </a:r>
          </a:p>
          <a:p>
            <a:r>
              <a:rPr lang="pt-BR" baseline="0" dirty="0" smtClean="0"/>
              <a:t>a principal extrafiscal</a:t>
            </a:r>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smtClean="0"/>
              <a:pPr/>
              <a:t>14</a:t>
            </a:fld>
            <a:endParaRPr lang="pt-BR" dirty="0"/>
          </a:p>
        </p:txBody>
      </p:sp>
    </p:spTree>
    <p:extLst>
      <p:ext uri="{BB962C8B-B14F-4D97-AF65-F5344CB8AC3E}">
        <p14:creationId xmlns:p14="http://schemas.microsoft.com/office/powerpoint/2010/main" xmlns="" val="2625741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a:buFont typeface="Arial" pitchFamily="34" charset="0"/>
              <a:buChar char="•"/>
            </a:pPr>
            <a:r>
              <a:rPr lang="pt-BR" sz="1200" dirty="0" smtClean="0"/>
              <a:t>Vinculadas, caráter retributivo</a:t>
            </a:r>
          </a:p>
          <a:p>
            <a:pPr>
              <a:buFont typeface="Arial" pitchFamily="34" charset="0"/>
              <a:buChar char="•"/>
            </a:pPr>
            <a:r>
              <a:rPr lang="pt-BR" sz="1200" dirty="0" smtClean="0"/>
              <a:t>Poder</a:t>
            </a:r>
            <a:r>
              <a:rPr lang="pt-BR" sz="1200" baseline="0" dirty="0" smtClean="0"/>
              <a:t> de polícia ou prestação de serviço</a:t>
            </a:r>
          </a:p>
          <a:p>
            <a:pPr>
              <a:buFont typeface="Arial" pitchFamily="34" charset="0"/>
              <a:buChar char="•"/>
            </a:pPr>
            <a:r>
              <a:rPr lang="pt-BR" sz="1200" baseline="0" dirty="0" smtClean="0"/>
              <a:t>base de cálculo não pode ser própria de imposto</a:t>
            </a:r>
          </a:p>
          <a:p>
            <a:pPr>
              <a:buFont typeface="Arial" pitchFamily="34" charset="0"/>
              <a:buChar char="•"/>
            </a:pPr>
            <a:r>
              <a:rPr lang="pt-BR" sz="1200" baseline="0" dirty="0" smtClean="0"/>
              <a:t>Diferença em relação ao preço público: compulsoriedade</a:t>
            </a:r>
            <a:endParaRPr lang="pt-BR" dirty="0"/>
          </a:p>
        </p:txBody>
      </p:sp>
      <p:sp>
        <p:nvSpPr>
          <p:cNvPr id="4" name="Espaço Reservado para Número de Slide 3"/>
          <p:cNvSpPr>
            <a:spLocks noGrp="1"/>
          </p:cNvSpPr>
          <p:nvPr>
            <p:ph type="sldNum" sz="quarter" idx="10"/>
          </p:nvPr>
        </p:nvSpPr>
        <p:spPr/>
        <p:txBody>
          <a:bodyPr/>
          <a:lstStyle/>
          <a:p>
            <a:fld id="{49BC46AC-DAA3-EF48-BB1D-F09304899204}" type="slidenum">
              <a:rPr lang="pt-BR" smtClean="0"/>
              <a:pPr/>
              <a:t>15</a:t>
            </a:fld>
            <a:endParaRPr lang="pt-BR" dirty="0"/>
          </a:p>
        </p:txBody>
      </p:sp>
    </p:spTree>
    <p:extLst>
      <p:ext uri="{BB962C8B-B14F-4D97-AF65-F5344CB8AC3E}">
        <p14:creationId xmlns:p14="http://schemas.microsoft.com/office/powerpoint/2010/main" xmlns="" val="2547375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7" name="Retângu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tângu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tângu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ítulo 7"/>
          <p:cNvSpPr>
            <a:spLocks noGrp="1"/>
          </p:cNvSpPr>
          <p:nvPr>
            <p:ph type="ctrTitle"/>
          </p:nvPr>
        </p:nvSpPr>
        <p:spPr>
          <a:xfrm>
            <a:off x="2362200" y="4038600"/>
            <a:ext cx="6477000" cy="1828800"/>
          </a:xfrm>
        </p:spPr>
        <p:txBody>
          <a:bodyPr anchor="b"/>
          <a:lstStyle>
            <a:lvl1pPr>
              <a:defRPr cap="all" baseline="0"/>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3AEFCDF-A7BC-480B-9802-4FC35155FF0C}" type="datetime1">
              <a:rPr lang="pt-BR" smtClean="0"/>
              <a:pPr/>
              <a:t>12/09/2014</a:t>
            </a:fld>
            <a:endParaRPr lang="pt-BR" dirty="0"/>
          </a:p>
        </p:txBody>
      </p:sp>
      <p:sp>
        <p:nvSpPr>
          <p:cNvPr id="17" name="Espaço Reservado para Rodapé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t-BR" dirty="0"/>
          </a:p>
        </p:txBody>
      </p:sp>
      <p:sp>
        <p:nvSpPr>
          <p:cNvPr id="29" name="Espaço Reservado para Número de Slide 28"/>
          <p:cNvSpPr>
            <a:spLocks noGrp="1"/>
          </p:cNvSpPr>
          <p:nvPr>
            <p:ph type="sldNum" sz="quarter" idx="12"/>
          </p:nvPr>
        </p:nvSpPr>
        <p:spPr>
          <a:xfrm>
            <a:off x="8001000" y="228600"/>
            <a:ext cx="838200" cy="381000"/>
          </a:xfrm>
        </p:spPr>
        <p:txBody>
          <a:bodyPr/>
          <a:lstStyle>
            <a:lvl1pPr>
              <a:defRPr>
                <a:solidFill>
                  <a:schemeClr val="tx2"/>
                </a:solidFill>
              </a:defRPr>
            </a:lvl1pPr>
          </a:lstStyle>
          <a:p>
            <a:fld id="{F5638160-C2B8-A441-B71A-E9A7A398366F}" type="slidenum">
              <a:rPr lang="pt-BR" smtClean="0"/>
              <a:pPr/>
              <a:t>‹nº›</a:t>
            </a:fld>
            <a:endParaRPr lang="pt-B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95287FDC-9629-4CE6-A2A5-38B056DAFA11}" type="datetime1">
              <a:rPr lang="pt-BR" smtClean="0"/>
              <a:pPr/>
              <a:t>12/09/2014</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F5638160-C2B8-A441-B71A-E9A7A398366F}" type="slidenum">
              <a:rPr lang="pt-BR" smtClean="0"/>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609600"/>
            <a:ext cx="2057400" cy="5516563"/>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609600"/>
            <a:ext cx="5562600" cy="5516564"/>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6553200" y="6248402"/>
            <a:ext cx="2209800" cy="365125"/>
          </a:xfrm>
        </p:spPr>
        <p:txBody>
          <a:bodyPr/>
          <a:lstStyle/>
          <a:p>
            <a:fld id="{4609236D-F6C1-475B-839C-47842FA1673F}" type="datetime1">
              <a:rPr lang="pt-BR" smtClean="0"/>
              <a:pPr/>
              <a:t>12/09/2014</a:t>
            </a:fld>
            <a:endParaRPr lang="pt-BR" dirty="0"/>
          </a:p>
        </p:txBody>
      </p:sp>
      <p:sp>
        <p:nvSpPr>
          <p:cNvPr id="5" name="Espaço Reservado para Rodapé 4"/>
          <p:cNvSpPr>
            <a:spLocks noGrp="1"/>
          </p:cNvSpPr>
          <p:nvPr>
            <p:ph type="ftr" sz="quarter" idx="11"/>
          </p:nvPr>
        </p:nvSpPr>
        <p:spPr>
          <a:xfrm>
            <a:off x="457201" y="6248207"/>
            <a:ext cx="5573483" cy="365125"/>
          </a:xfrm>
        </p:spPr>
        <p:txBody>
          <a:bodyPr/>
          <a:lstStyle/>
          <a:p>
            <a:endParaRPr lang="pt-BR" dirty="0"/>
          </a:p>
        </p:txBody>
      </p:sp>
      <p:sp>
        <p:nvSpPr>
          <p:cNvPr id="7" name="Retângu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tângu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tângu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Espaço Reservado para Número de Slide 5"/>
          <p:cNvSpPr>
            <a:spLocks noGrp="1"/>
          </p:cNvSpPr>
          <p:nvPr>
            <p:ph type="sldNum" sz="quarter" idx="12"/>
          </p:nvPr>
        </p:nvSpPr>
        <p:spPr>
          <a:xfrm rot="5400000">
            <a:off x="5989638" y="144462"/>
            <a:ext cx="533400" cy="244476"/>
          </a:xfrm>
        </p:spPr>
        <p:txBody>
          <a:bodyPr/>
          <a:lstStyle/>
          <a:p>
            <a:fld id="{F5638160-C2B8-A441-B71A-E9A7A398366F}" type="slidenum">
              <a:rPr lang="pt-BR" smtClean="0"/>
              <a:pPr/>
              <a:t>‹nº›</a:t>
            </a:fld>
            <a:endParaRPr lang="pt-BR"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5410183"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24" name="Retângulo 23"/>
          <p:cNvSpPr/>
          <p:nvPr/>
        </p:nvSpPr>
        <p:spPr>
          <a:xfrm flipV="1">
            <a:off x="5410209"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25" name="Retângulo 24"/>
          <p:cNvSpPr/>
          <p:nvPr/>
        </p:nvSpPr>
        <p:spPr>
          <a:xfrm flipV="1">
            <a:off x="5410209"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26" name="Retâ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27" name="Retângulo 26"/>
          <p:cNvSpPr/>
          <p:nvPr/>
        </p:nvSpPr>
        <p:spPr>
          <a:xfrm flipV="1">
            <a:off x="5410200" y="4199573"/>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useBgFill="1">
        <p:nvSpPr>
          <p:cNvPr id="30" name="Retângulo de cantos arredondado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useBgFill="1">
        <p:nvSpPr>
          <p:cNvPr id="31" name="Retângulo de cantos arredondado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7" name="Retâ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10" name="Retângulo 9"/>
          <p:cNvSpPr/>
          <p:nvPr/>
        </p:nvSpPr>
        <p:spPr>
          <a:xfrm>
            <a:off x="9" y="3675528"/>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11" name="Retâ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19" name="Retângu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8" name="Título 7"/>
          <p:cNvSpPr>
            <a:spLocks noGrp="1"/>
          </p:cNvSpPr>
          <p:nvPr>
            <p:ph type="ctrTitle"/>
          </p:nvPr>
        </p:nvSpPr>
        <p:spPr>
          <a:xfrm>
            <a:off x="457200" y="2401888"/>
            <a:ext cx="8458200" cy="1470025"/>
          </a:xfrm>
        </p:spPr>
        <p:txBody>
          <a:bodyPr anchor="b"/>
          <a:lstStyle>
            <a:lvl1pPr>
              <a:defRPr sz="4400">
                <a:solidFill>
                  <a:schemeClr val="bg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457200" y="3899938"/>
            <a:ext cx="4953000" cy="1752600"/>
          </a:xfrm>
        </p:spPr>
        <p:txBody>
          <a:bodyPr/>
          <a:lstStyle>
            <a:lvl1pPr marL="63978" indent="0" algn="l">
              <a:buNone/>
              <a:defRPr sz="2400">
                <a:solidFill>
                  <a:schemeClr val="tx2"/>
                </a:solidFill>
              </a:defRPr>
            </a:lvl1pPr>
            <a:lvl2pPr marL="456988" indent="0" algn="ctr">
              <a:buNone/>
            </a:lvl2pPr>
            <a:lvl3pPr marL="913977" indent="0" algn="ctr">
              <a:buNone/>
            </a:lvl3pPr>
            <a:lvl4pPr marL="1370970" indent="0" algn="ctr">
              <a:buNone/>
            </a:lvl4pPr>
            <a:lvl5pPr marL="1827959" indent="0" algn="ctr">
              <a:buNone/>
            </a:lvl5pPr>
            <a:lvl6pPr marL="2284947" indent="0" algn="ctr">
              <a:buNone/>
            </a:lvl6pPr>
            <a:lvl7pPr marL="2741939" indent="0" algn="ctr">
              <a:buNone/>
            </a:lvl7pPr>
            <a:lvl8pPr marL="3198924" indent="0" algn="ctr">
              <a:buNone/>
            </a:lvl8pPr>
            <a:lvl9pPr marL="3655917"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705600" y="4206240"/>
            <a:ext cx="960120" cy="457200"/>
          </a:xfrm>
        </p:spPr>
        <p:txBody>
          <a:bodyPr/>
          <a:lstStyle/>
          <a:p>
            <a:fld id="{DDC44D8A-8D6C-4615-A76C-AB53669CDC69}" type="datetimeFigureOut">
              <a:rPr lang="pt-BR" smtClean="0">
                <a:solidFill>
                  <a:srgbClr val="438086"/>
                </a:solidFill>
              </a:rPr>
              <a:pPr/>
              <a:t>12/09/2014</a:t>
            </a:fld>
            <a:endParaRPr lang="pt-BR" dirty="0">
              <a:solidFill>
                <a:srgbClr val="438086"/>
              </a:solidFill>
            </a:endParaRPr>
          </a:p>
        </p:txBody>
      </p:sp>
      <p:sp>
        <p:nvSpPr>
          <p:cNvPr id="17" name="Espaço Reservado para Rodapé 16"/>
          <p:cNvSpPr>
            <a:spLocks noGrp="1"/>
          </p:cNvSpPr>
          <p:nvPr>
            <p:ph type="ftr" sz="quarter" idx="11"/>
          </p:nvPr>
        </p:nvSpPr>
        <p:spPr>
          <a:xfrm>
            <a:off x="5410201" y="4205288"/>
            <a:ext cx="1295400" cy="457200"/>
          </a:xfrm>
        </p:spPr>
        <p:txBody>
          <a:bodyPr/>
          <a:lstStyle/>
          <a:p>
            <a:endParaRPr lang="pt-BR" dirty="0">
              <a:solidFill>
                <a:srgbClr val="438086"/>
              </a:solidFill>
            </a:endParaRPr>
          </a:p>
        </p:txBody>
      </p:sp>
      <p:sp>
        <p:nvSpPr>
          <p:cNvPr id="29" name="Espaço Reservado para Número de Slid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D68F261-ACD5-42A1-8EB9-DCDA29FF3773}" type="slidenum">
              <a:rPr lang="pt-BR" smtClean="0">
                <a:solidFill>
                  <a:prstClr val="white"/>
                </a:solidFill>
              </a:rPr>
              <a:pPr/>
              <a:t>‹nº›</a:t>
            </a:fld>
            <a:endParaRPr lang="pt-BR" dirty="0">
              <a:solidFill>
                <a:prstClr val="white"/>
              </a:solidFill>
            </a:endParaRPr>
          </a:p>
        </p:txBody>
      </p:sp>
    </p:spTree>
    <p:extLst>
      <p:ext uri="{BB962C8B-B14F-4D97-AF65-F5344CB8AC3E}">
        <p14:creationId xmlns:p14="http://schemas.microsoft.com/office/powerpoint/2010/main" xmlns="" val="3731385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DDC44D8A-8D6C-4615-A76C-AB53669CDC69}" type="datetimeFigureOut">
              <a:rPr lang="pt-BR" smtClean="0">
                <a:solidFill>
                  <a:srgbClr val="438086"/>
                </a:solidFill>
              </a:rPr>
              <a:pPr/>
              <a:t>12/09/2014</a:t>
            </a:fld>
            <a:endParaRPr lang="pt-BR" dirty="0">
              <a:solidFill>
                <a:srgbClr val="438086"/>
              </a:solidFill>
            </a:endParaRPr>
          </a:p>
        </p:txBody>
      </p:sp>
      <p:sp>
        <p:nvSpPr>
          <p:cNvPr id="5" name="Espaço Reservado para Rodapé 4"/>
          <p:cNvSpPr>
            <a:spLocks noGrp="1"/>
          </p:cNvSpPr>
          <p:nvPr>
            <p:ph type="ftr" sz="quarter" idx="11"/>
          </p:nvPr>
        </p:nvSpPr>
        <p:spPr/>
        <p:txBody>
          <a:bodyPr/>
          <a:lstStyle/>
          <a:p>
            <a:endParaRPr lang="pt-BR" dirty="0">
              <a:solidFill>
                <a:srgbClr val="438086"/>
              </a:solidFill>
            </a:endParaRPr>
          </a:p>
        </p:txBody>
      </p:sp>
      <p:sp>
        <p:nvSpPr>
          <p:cNvPr id="6" name="Espaço Reservado para Número de Slide 5"/>
          <p:cNvSpPr>
            <a:spLocks noGrp="1"/>
          </p:cNvSpPr>
          <p:nvPr>
            <p:ph type="sldNum" sz="quarter" idx="12"/>
          </p:nvPr>
        </p:nvSpPr>
        <p:spPr/>
        <p:txBody>
          <a:bodyPr/>
          <a:lstStyle/>
          <a:p>
            <a:fld id="{0D68F261-ACD5-42A1-8EB9-DCDA29FF3773}" type="slidenum">
              <a:rPr lang="pt-BR" smtClean="0"/>
              <a:pPr/>
              <a:t>‹nº›</a:t>
            </a:fld>
            <a:endParaRPr lang="pt-BR" dirty="0"/>
          </a:p>
        </p:txBody>
      </p:sp>
    </p:spTree>
    <p:extLst>
      <p:ext uri="{BB962C8B-B14F-4D97-AF65-F5344CB8AC3E}">
        <p14:creationId xmlns:p14="http://schemas.microsoft.com/office/powerpoint/2010/main" xmlns="" val="232525665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9"/>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722313" y="3367088"/>
            <a:ext cx="7772400" cy="1509712"/>
          </a:xfrm>
        </p:spPr>
        <p:txBody>
          <a:bodyPr anchor="t"/>
          <a:lstStyle>
            <a:lvl1pPr marL="45699"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DDC44D8A-8D6C-4615-A76C-AB53669CDC69}" type="datetimeFigureOut">
              <a:rPr lang="pt-BR" smtClean="0">
                <a:solidFill>
                  <a:srgbClr val="438086"/>
                </a:solidFill>
              </a:rPr>
              <a:pPr/>
              <a:t>12/09/2014</a:t>
            </a:fld>
            <a:endParaRPr lang="pt-BR" dirty="0">
              <a:solidFill>
                <a:srgbClr val="438086"/>
              </a:solidFill>
            </a:endParaRPr>
          </a:p>
        </p:txBody>
      </p:sp>
      <p:sp>
        <p:nvSpPr>
          <p:cNvPr id="5" name="Espaço Reservado para Rodapé 4"/>
          <p:cNvSpPr>
            <a:spLocks noGrp="1"/>
          </p:cNvSpPr>
          <p:nvPr>
            <p:ph type="ftr" sz="quarter" idx="11"/>
          </p:nvPr>
        </p:nvSpPr>
        <p:spPr/>
        <p:txBody>
          <a:bodyPr/>
          <a:lstStyle/>
          <a:p>
            <a:endParaRPr lang="pt-BR" dirty="0">
              <a:solidFill>
                <a:srgbClr val="438086"/>
              </a:solidFill>
            </a:endParaRPr>
          </a:p>
        </p:txBody>
      </p:sp>
      <p:sp>
        <p:nvSpPr>
          <p:cNvPr id="6" name="Espaço Reservado para Número de Slide 5"/>
          <p:cNvSpPr>
            <a:spLocks noGrp="1"/>
          </p:cNvSpPr>
          <p:nvPr>
            <p:ph type="sldNum" sz="quarter" idx="12"/>
          </p:nvPr>
        </p:nvSpPr>
        <p:spPr/>
        <p:txBody>
          <a:bodyPr/>
          <a:lstStyle/>
          <a:p>
            <a:fld id="{0D68F261-ACD5-42A1-8EB9-DCDA29FF3773}" type="slidenum">
              <a:rPr lang="pt-BR" smtClean="0"/>
              <a:pPr/>
              <a:t>‹nº›</a:t>
            </a:fld>
            <a:endParaRPr lang="pt-BR" dirty="0"/>
          </a:p>
        </p:txBody>
      </p:sp>
    </p:spTree>
    <p:extLst>
      <p:ext uri="{BB962C8B-B14F-4D97-AF65-F5344CB8AC3E}">
        <p14:creationId xmlns:p14="http://schemas.microsoft.com/office/powerpoint/2010/main" xmlns="" val="3671322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2249433"/>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2249433"/>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DDC44D8A-8D6C-4615-A76C-AB53669CDC69}" type="datetimeFigureOut">
              <a:rPr lang="pt-BR" smtClean="0">
                <a:solidFill>
                  <a:srgbClr val="438086"/>
                </a:solidFill>
              </a:rPr>
              <a:pPr/>
              <a:t>12/09/2014</a:t>
            </a:fld>
            <a:endParaRPr lang="pt-BR" dirty="0">
              <a:solidFill>
                <a:srgbClr val="438086"/>
              </a:solidFill>
            </a:endParaRPr>
          </a:p>
        </p:txBody>
      </p:sp>
      <p:sp>
        <p:nvSpPr>
          <p:cNvPr id="6" name="Espaço Reservado para Rodapé 5"/>
          <p:cNvSpPr>
            <a:spLocks noGrp="1"/>
          </p:cNvSpPr>
          <p:nvPr>
            <p:ph type="ftr" sz="quarter" idx="11"/>
          </p:nvPr>
        </p:nvSpPr>
        <p:spPr/>
        <p:txBody>
          <a:bodyPr/>
          <a:lstStyle/>
          <a:p>
            <a:endParaRPr lang="pt-BR" dirty="0">
              <a:solidFill>
                <a:srgbClr val="438086"/>
              </a:solidFill>
            </a:endParaRPr>
          </a:p>
        </p:txBody>
      </p:sp>
      <p:sp>
        <p:nvSpPr>
          <p:cNvPr id="7" name="Espaço Reservado para Número de Slide 6"/>
          <p:cNvSpPr>
            <a:spLocks noGrp="1"/>
          </p:cNvSpPr>
          <p:nvPr>
            <p:ph type="sldNum" sz="quarter" idx="12"/>
          </p:nvPr>
        </p:nvSpPr>
        <p:spPr/>
        <p:txBody>
          <a:bodyPr/>
          <a:lstStyle/>
          <a:p>
            <a:fld id="{0D68F261-ACD5-42A1-8EB9-DCDA29FF3773}" type="slidenum">
              <a:rPr lang="pt-BR" smtClean="0"/>
              <a:pPr/>
              <a:t>‹nº›</a:t>
            </a:fld>
            <a:endParaRPr lang="pt-BR" dirty="0"/>
          </a:p>
        </p:txBody>
      </p:sp>
    </p:spTree>
    <p:extLst>
      <p:ext uri="{BB962C8B-B14F-4D97-AF65-F5344CB8AC3E}">
        <p14:creationId xmlns:p14="http://schemas.microsoft.com/office/powerpoint/2010/main" xmlns="" val="991271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1" y="1143000"/>
            <a:ext cx="8382000" cy="1069848"/>
          </a:xfrm>
        </p:spPr>
        <p:txBody>
          <a:bodyPr anchor="ctr"/>
          <a:lstStyle>
            <a:lvl1pPr>
              <a:defRPr sz="4000" b="0" i="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699"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699"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718305"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Data 25"/>
          <p:cNvSpPr>
            <a:spLocks noGrp="1"/>
          </p:cNvSpPr>
          <p:nvPr>
            <p:ph type="dt" sz="half" idx="10"/>
          </p:nvPr>
        </p:nvSpPr>
        <p:spPr/>
        <p:txBody>
          <a:bodyPr rtlCol="0"/>
          <a:lstStyle/>
          <a:p>
            <a:fld id="{DDC44D8A-8D6C-4615-A76C-AB53669CDC69}" type="datetimeFigureOut">
              <a:rPr lang="pt-BR" smtClean="0">
                <a:solidFill>
                  <a:srgbClr val="438086"/>
                </a:solidFill>
              </a:rPr>
              <a:pPr/>
              <a:t>12/09/2014</a:t>
            </a:fld>
            <a:endParaRPr lang="pt-BR" dirty="0">
              <a:solidFill>
                <a:srgbClr val="438086"/>
              </a:solidFill>
            </a:endParaRPr>
          </a:p>
        </p:txBody>
      </p:sp>
      <p:sp>
        <p:nvSpPr>
          <p:cNvPr id="27" name="Espaço Reservado para Número de Slide 26"/>
          <p:cNvSpPr>
            <a:spLocks noGrp="1"/>
          </p:cNvSpPr>
          <p:nvPr>
            <p:ph type="sldNum" sz="quarter" idx="11"/>
          </p:nvPr>
        </p:nvSpPr>
        <p:spPr/>
        <p:txBody>
          <a:bodyPr rtlCol="0"/>
          <a:lstStyle/>
          <a:p>
            <a:fld id="{0D68F261-ACD5-42A1-8EB9-DCDA29FF3773}" type="slidenum">
              <a:rPr lang="pt-BR" smtClean="0"/>
              <a:pPr/>
              <a:t>‹nº›</a:t>
            </a:fld>
            <a:endParaRPr lang="pt-BR" dirty="0"/>
          </a:p>
        </p:txBody>
      </p:sp>
      <p:sp>
        <p:nvSpPr>
          <p:cNvPr id="28" name="Espaço Reservado para Rodapé 27"/>
          <p:cNvSpPr>
            <a:spLocks noGrp="1"/>
          </p:cNvSpPr>
          <p:nvPr>
            <p:ph type="ftr" sz="quarter" idx="12"/>
          </p:nvPr>
        </p:nvSpPr>
        <p:spPr/>
        <p:txBody>
          <a:bodyPr rtlCol="0"/>
          <a:lstStyle/>
          <a:p>
            <a:endParaRPr lang="pt-BR" dirty="0">
              <a:solidFill>
                <a:srgbClr val="438086"/>
              </a:solidFill>
            </a:endParaRPr>
          </a:p>
        </p:txBody>
      </p:sp>
    </p:spTree>
    <p:extLst>
      <p:ext uri="{BB962C8B-B14F-4D97-AF65-F5344CB8AC3E}">
        <p14:creationId xmlns:p14="http://schemas.microsoft.com/office/powerpoint/2010/main" xmlns="" val="21222788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a:xfrm>
            <a:off x="6583680" y="612648"/>
            <a:ext cx="957264" cy="457200"/>
          </a:xfrm>
        </p:spPr>
        <p:txBody>
          <a:bodyPr/>
          <a:lstStyle/>
          <a:p>
            <a:fld id="{DDC44D8A-8D6C-4615-A76C-AB53669CDC69}" type="datetimeFigureOut">
              <a:rPr lang="pt-BR" smtClean="0">
                <a:solidFill>
                  <a:srgbClr val="438086"/>
                </a:solidFill>
              </a:rPr>
              <a:pPr/>
              <a:t>12/09/2014</a:t>
            </a:fld>
            <a:endParaRPr lang="pt-BR" dirty="0">
              <a:solidFill>
                <a:srgbClr val="438086"/>
              </a:solidFill>
            </a:endParaRPr>
          </a:p>
        </p:txBody>
      </p:sp>
      <p:sp>
        <p:nvSpPr>
          <p:cNvPr id="4" name="Espaço Reservado para Rodapé 3"/>
          <p:cNvSpPr>
            <a:spLocks noGrp="1"/>
          </p:cNvSpPr>
          <p:nvPr>
            <p:ph type="ftr" sz="quarter" idx="11"/>
          </p:nvPr>
        </p:nvSpPr>
        <p:spPr>
          <a:xfrm>
            <a:off x="5257800" y="612648"/>
            <a:ext cx="1325880" cy="457200"/>
          </a:xfrm>
        </p:spPr>
        <p:txBody>
          <a:bodyPr/>
          <a:lstStyle/>
          <a:p>
            <a:endParaRPr lang="pt-BR" dirty="0">
              <a:solidFill>
                <a:srgbClr val="438086"/>
              </a:solidFill>
            </a:endParaRPr>
          </a:p>
        </p:txBody>
      </p:sp>
      <p:sp>
        <p:nvSpPr>
          <p:cNvPr id="5" name="Espaço Reservado para Número de Slide 4"/>
          <p:cNvSpPr>
            <a:spLocks noGrp="1"/>
          </p:cNvSpPr>
          <p:nvPr>
            <p:ph type="sldNum" sz="quarter" idx="12"/>
          </p:nvPr>
        </p:nvSpPr>
        <p:spPr>
          <a:xfrm>
            <a:off x="8174736" y="2272"/>
            <a:ext cx="762000" cy="365760"/>
          </a:xfrm>
        </p:spPr>
        <p:txBody>
          <a:bodyPr/>
          <a:lstStyle/>
          <a:p>
            <a:fld id="{0D68F261-ACD5-42A1-8EB9-DCDA29FF3773}" type="slidenum">
              <a:rPr lang="pt-BR" smtClean="0"/>
              <a:pPr/>
              <a:t>‹nº›</a:t>
            </a:fld>
            <a:endParaRPr lang="pt-BR" dirty="0"/>
          </a:p>
        </p:txBody>
      </p:sp>
    </p:spTree>
    <p:extLst>
      <p:ext uri="{BB962C8B-B14F-4D97-AF65-F5344CB8AC3E}">
        <p14:creationId xmlns:p14="http://schemas.microsoft.com/office/powerpoint/2010/main" xmlns="" val="7870612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DC44D8A-8D6C-4615-A76C-AB53669CDC69}" type="datetimeFigureOut">
              <a:rPr lang="pt-BR" smtClean="0">
                <a:solidFill>
                  <a:srgbClr val="438086"/>
                </a:solidFill>
              </a:rPr>
              <a:pPr/>
              <a:t>12/09/2014</a:t>
            </a:fld>
            <a:endParaRPr lang="pt-BR" dirty="0">
              <a:solidFill>
                <a:srgbClr val="438086"/>
              </a:solidFill>
            </a:endParaRPr>
          </a:p>
        </p:txBody>
      </p:sp>
      <p:sp>
        <p:nvSpPr>
          <p:cNvPr id="3" name="Espaço Reservado para Rodapé 2"/>
          <p:cNvSpPr>
            <a:spLocks noGrp="1"/>
          </p:cNvSpPr>
          <p:nvPr>
            <p:ph type="ftr" sz="quarter" idx="11"/>
          </p:nvPr>
        </p:nvSpPr>
        <p:spPr/>
        <p:txBody>
          <a:bodyPr/>
          <a:lstStyle/>
          <a:p>
            <a:endParaRPr lang="pt-BR" dirty="0">
              <a:solidFill>
                <a:srgbClr val="438086"/>
              </a:solidFill>
            </a:endParaRPr>
          </a:p>
        </p:txBody>
      </p:sp>
      <p:sp>
        <p:nvSpPr>
          <p:cNvPr id="4" name="Espaço Reservado para Número de Slide 3"/>
          <p:cNvSpPr>
            <a:spLocks noGrp="1"/>
          </p:cNvSpPr>
          <p:nvPr>
            <p:ph type="sldNum" sz="quarter" idx="12"/>
          </p:nvPr>
        </p:nvSpPr>
        <p:spPr/>
        <p:txBody>
          <a:bodyPr/>
          <a:lstStyle/>
          <a:p>
            <a:fld id="{0D68F261-ACD5-42A1-8EB9-DCDA29FF3773}" type="slidenum">
              <a:rPr lang="pt-BR" smtClean="0"/>
              <a:pPr/>
              <a:t>‹nº›</a:t>
            </a:fld>
            <a:endParaRPr lang="pt-BR" dirty="0"/>
          </a:p>
        </p:txBody>
      </p:sp>
    </p:spTree>
    <p:extLst>
      <p:ext uri="{BB962C8B-B14F-4D97-AF65-F5344CB8AC3E}">
        <p14:creationId xmlns:p14="http://schemas.microsoft.com/office/powerpoint/2010/main" xmlns="" val="19545571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DDC44D8A-8D6C-4615-A76C-AB53669CDC69}" type="datetimeFigureOut">
              <a:rPr lang="pt-BR" smtClean="0">
                <a:solidFill>
                  <a:srgbClr val="438086"/>
                </a:solidFill>
              </a:rPr>
              <a:pPr/>
              <a:t>12/09/2014</a:t>
            </a:fld>
            <a:endParaRPr lang="pt-BR" dirty="0">
              <a:solidFill>
                <a:srgbClr val="438086"/>
              </a:solidFill>
            </a:endParaRPr>
          </a:p>
        </p:txBody>
      </p:sp>
      <p:sp>
        <p:nvSpPr>
          <p:cNvPr id="6" name="Espaço Reservado para Rodapé 5"/>
          <p:cNvSpPr>
            <a:spLocks noGrp="1"/>
          </p:cNvSpPr>
          <p:nvPr>
            <p:ph type="ftr" sz="quarter" idx="11"/>
          </p:nvPr>
        </p:nvSpPr>
        <p:spPr/>
        <p:txBody>
          <a:bodyPr/>
          <a:lstStyle/>
          <a:p>
            <a:endParaRPr lang="pt-BR" dirty="0">
              <a:solidFill>
                <a:srgbClr val="438086"/>
              </a:solidFill>
            </a:endParaRPr>
          </a:p>
        </p:txBody>
      </p:sp>
      <p:sp>
        <p:nvSpPr>
          <p:cNvPr id="7" name="Espaço Reservado para Número de Slide 6"/>
          <p:cNvSpPr>
            <a:spLocks noGrp="1"/>
          </p:cNvSpPr>
          <p:nvPr>
            <p:ph type="sldNum" sz="quarter" idx="12"/>
          </p:nvPr>
        </p:nvSpPr>
        <p:spPr/>
        <p:txBody>
          <a:bodyPr/>
          <a:lstStyle/>
          <a:p>
            <a:fld id="{0D68F261-ACD5-42A1-8EB9-DCDA29FF3773}" type="slidenum">
              <a:rPr lang="pt-BR" smtClean="0"/>
              <a:pPr/>
              <a:t>‹nº›</a:t>
            </a:fld>
            <a:endParaRPr lang="pt-BR" dirty="0"/>
          </a:p>
        </p:txBody>
      </p:sp>
    </p:spTree>
    <p:extLst>
      <p:ext uri="{BB962C8B-B14F-4D97-AF65-F5344CB8AC3E}">
        <p14:creationId xmlns:p14="http://schemas.microsoft.com/office/powerpoint/2010/main" xmlns="" val="1078381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228600"/>
            <a:ext cx="8153400" cy="990600"/>
          </a:xfrm>
        </p:spPr>
        <p:txBody>
          <a:bodyPr/>
          <a:lstStyle/>
          <a:p>
            <a:r>
              <a:rPr kumimoji="0" lang="pt-BR" smtClean="0"/>
              <a:t>Clique para editar o título mestre</a:t>
            </a:r>
            <a:endParaRPr kumimoji="0" lang="en-US"/>
          </a:p>
        </p:txBody>
      </p:sp>
      <p:sp>
        <p:nvSpPr>
          <p:cNvPr id="4" name="Espaço Reservado para Data 3"/>
          <p:cNvSpPr>
            <a:spLocks noGrp="1"/>
          </p:cNvSpPr>
          <p:nvPr>
            <p:ph type="dt" sz="half" idx="10"/>
          </p:nvPr>
        </p:nvSpPr>
        <p:spPr/>
        <p:txBody>
          <a:bodyPr/>
          <a:lstStyle/>
          <a:p>
            <a:fld id="{E82D2DC5-4388-49B9-8533-A5DDEEBCCE97}" type="datetime1">
              <a:rPr lang="pt-BR" smtClean="0"/>
              <a:pPr/>
              <a:t>12/09/2014</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lvl1pPr>
              <a:defRPr>
                <a:solidFill>
                  <a:srgbClr val="FFFFFF"/>
                </a:solidFill>
              </a:defRPr>
            </a:lvl1pPr>
          </a:lstStyle>
          <a:p>
            <a:fld id="{F5638160-C2B8-A441-B71A-E9A7A398366F}" type="slidenum">
              <a:rPr lang="pt-BR" smtClean="0"/>
              <a:pPr/>
              <a:t>‹nº›</a:t>
            </a:fld>
            <a:endParaRPr lang="pt-BR" dirty="0"/>
          </a:p>
        </p:txBody>
      </p:sp>
      <p:sp>
        <p:nvSpPr>
          <p:cNvPr id="8" name="Espaço Reservado para Conteúdo 7"/>
          <p:cNvSpPr>
            <a:spLocks noGrp="1"/>
          </p:cNvSpPr>
          <p:nvPr>
            <p:ph sz="quarter" idx="1"/>
          </p:nvPr>
        </p:nvSpPr>
        <p:spPr>
          <a:xfrm>
            <a:off x="612648" y="1600200"/>
            <a:ext cx="8153400" cy="44958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5" y="1109161"/>
            <a:ext cx="586803" cy="4681637"/>
          </a:xfrm>
        </p:spPr>
        <p:txBody>
          <a:bodyPr vert="vert270" lIns="45699" tIns="0" rIns="45699" anchor="t"/>
          <a:lstStyle>
            <a:lvl1pPr algn="ctr">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t-BR" dirty="0" smtClean="0"/>
              <a:t>Clique no ícone para adicionar uma imagem</a:t>
            </a:r>
            <a:endParaRPr kumimoji="0" lang="en-US" dirty="0"/>
          </a:p>
        </p:txBody>
      </p:sp>
      <p:sp>
        <p:nvSpPr>
          <p:cNvPr id="4" name="Espaço Reservado para Texto 3"/>
          <p:cNvSpPr>
            <a:spLocks noGrp="1"/>
          </p:cNvSpPr>
          <p:nvPr>
            <p:ph type="body" sz="half" idx="2"/>
          </p:nvPr>
        </p:nvSpPr>
        <p:spPr>
          <a:xfrm>
            <a:off x="6088443" y="3274317"/>
            <a:ext cx="2590800" cy="2516489"/>
          </a:xfrm>
        </p:spPr>
        <p:txBody>
          <a:bodyPr lIns="0" tIns="0" rIns="45699"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DDC44D8A-8D6C-4615-A76C-AB53669CDC69}" type="datetimeFigureOut">
              <a:rPr lang="pt-BR" smtClean="0">
                <a:solidFill>
                  <a:srgbClr val="438086"/>
                </a:solidFill>
              </a:rPr>
              <a:pPr/>
              <a:t>12/09/2014</a:t>
            </a:fld>
            <a:endParaRPr lang="pt-BR" dirty="0">
              <a:solidFill>
                <a:srgbClr val="438086"/>
              </a:solidFill>
            </a:endParaRPr>
          </a:p>
        </p:txBody>
      </p:sp>
      <p:sp>
        <p:nvSpPr>
          <p:cNvPr id="6" name="Espaço Reservado para Rodapé 5"/>
          <p:cNvSpPr>
            <a:spLocks noGrp="1"/>
          </p:cNvSpPr>
          <p:nvPr>
            <p:ph type="ftr" sz="quarter" idx="11"/>
          </p:nvPr>
        </p:nvSpPr>
        <p:spPr/>
        <p:txBody>
          <a:bodyPr/>
          <a:lstStyle/>
          <a:p>
            <a:endParaRPr lang="pt-BR" dirty="0">
              <a:solidFill>
                <a:srgbClr val="438086"/>
              </a:solidFill>
            </a:endParaRPr>
          </a:p>
        </p:txBody>
      </p:sp>
      <p:sp>
        <p:nvSpPr>
          <p:cNvPr id="7" name="Espaço Reservado para Número de Slide 6"/>
          <p:cNvSpPr>
            <a:spLocks noGrp="1"/>
          </p:cNvSpPr>
          <p:nvPr>
            <p:ph type="sldNum" sz="quarter" idx="12"/>
          </p:nvPr>
        </p:nvSpPr>
        <p:spPr/>
        <p:txBody>
          <a:bodyPr/>
          <a:lstStyle/>
          <a:p>
            <a:fld id="{0D68F261-ACD5-42A1-8EB9-DCDA29FF3773}" type="slidenum">
              <a:rPr lang="pt-BR" smtClean="0"/>
              <a:pPr/>
              <a:t>‹nº›</a:t>
            </a:fld>
            <a:endParaRPr lang="pt-BR" dirty="0"/>
          </a:p>
        </p:txBody>
      </p:sp>
    </p:spTree>
    <p:extLst>
      <p:ext uri="{BB962C8B-B14F-4D97-AF65-F5344CB8AC3E}">
        <p14:creationId xmlns:p14="http://schemas.microsoft.com/office/powerpoint/2010/main" xmlns="" val="3969334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DDC44D8A-8D6C-4615-A76C-AB53669CDC69}" type="datetimeFigureOut">
              <a:rPr lang="pt-BR" smtClean="0">
                <a:solidFill>
                  <a:srgbClr val="438086"/>
                </a:solidFill>
              </a:rPr>
              <a:pPr/>
              <a:t>12/09/2014</a:t>
            </a:fld>
            <a:endParaRPr lang="pt-BR" dirty="0">
              <a:solidFill>
                <a:srgbClr val="438086"/>
              </a:solidFill>
            </a:endParaRPr>
          </a:p>
        </p:txBody>
      </p:sp>
      <p:sp>
        <p:nvSpPr>
          <p:cNvPr id="5" name="Espaço Reservado para Rodapé 4"/>
          <p:cNvSpPr>
            <a:spLocks noGrp="1"/>
          </p:cNvSpPr>
          <p:nvPr>
            <p:ph type="ftr" sz="quarter" idx="11"/>
          </p:nvPr>
        </p:nvSpPr>
        <p:spPr/>
        <p:txBody>
          <a:bodyPr/>
          <a:lstStyle/>
          <a:p>
            <a:endParaRPr lang="pt-BR" dirty="0">
              <a:solidFill>
                <a:srgbClr val="438086"/>
              </a:solidFill>
            </a:endParaRPr>
          </a:p>
        </p:txBody>
      </p:sp>
      <p:sp>
        <p:nvSpPr>
          <p:cNvPr id="6" name="Espaço Reservado para Número de Slide 5"/>
          <p:cNvSpPr>
            <a:spLocks noGrp="1"/>
          </p:cNvSpPr>
          <p:nvPr>
            <p:ph type="sldNum" sz="quarter" idx="12"/>
          </p:nvPr>
        </p:nvSpPr>
        <p:spPr/>
        <p:txBody>
          <a:bodyPr/>
          <a:lstStyle/>
          <a:p>
            <a:fld id="{0D68F261-ACD5-42A1-8EB9-DCDA29FF3773}" type="slidenum">
              <a:rPr lang="pt-BR" smtClean="0"/>
              <a:pPr/>
              <a:t>‹nº›</a:t>
            </a:fld>
            <a:endParaRPr lang="pt-BR" dirty="0"/>
          </a:p>
        </p:txBody>
      </p:sp>
    </p:spTree>
    <p:extLst>
      <p:ext uri="{BB962C8B-B14F-4D97-AF65-F5344CB8AC3E}">
        <p14:creationId xmlns:p14="http://schemas.microsoft.com/office/powerpoint/2010/main" xmlns="" val="7122722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143000"/>
            <a:ext cx="6248400" cy="5486400"/>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DDC44D8A-8D6C-4615-A76C-AB53669CDC69}" type="datetimeFigureOut">
              <a:rPr lang="pt-BR" smtClean="0">
                <a:solidFill>
                  <a:srgbClr val="438086"/>
                </a:solidFill>
              </a:rPr>
              <a:pPr/>
              <a:t>12/09/2014</a:t>
            </a:fld>
            <a:endParaRPr lang="pt-BR" dirty="0">
              <a:solidFill>
                <a:srgbClr val="438086"/>
              </a:solidFill>
            </a:endParaRPr>
          </a:p>
        </p:txBody>
      </p:sp>
      <p:sp>
        <p:nvSpPr>
          <p:cNvPr id="5" name="Espaço Reservado para Rodapé 4"/>
          <p:cNvSpPr>
            <a:spLocks noGrp="1"/>
          </p:cNvSpPr>
          <p:nvPr>
            <p:ph type="ftr" sz="quarter" idx="11"/>
          </p:nvPr>
        </p:nvSpPr>
        <p:spPr/>
        <p:txBody>
          <a:bodyPr/>
          <a:lstStyle/>
          <a:p>
            <a:endParaRPr lang="pt-BR" dirty="0">
              <a:solidFill>
                <a:srgbClr val="438086"/>
              </a:solidFill>
            </a:endParaRPr>
          </a:p>
        </p:txBody>
      </p:sp>
      <p:sp>
        <p:nvSpPr>
          <p:cNvPr id="6" name="Espaço Reservado para Número de Slide 5"/>
          <p:cNvSpPr>
            <a:spLocks noGrp="1"/>
          </p:cNvSpPr>
          <p:nvPr>
            <p:ph type="sldNum" sz="quarter" idx="12"/>
          </p:nvPr>
        </p:nvSpPr>
        <p:spPr/>
        <p:txBody>
          <a:bodyPr/>
          <a:lstStyle/>
          <a:p>
            <a:fld id="{0D68F261-ACD5-42A1-8EB9-DCDA29FF3773}" type="slidenum">
              <a:rPr lang="pt-BR" smtClean="0"/>
              <a:pPr/>
              <a:t>‹nº›</a:t>
            </a:fld>
            <a:endParaRPr lang="pt-BR" dirty="0"/>
          </a:p>
        </p:txBody>
      </p:sp>
    </p:spTree>
    <p:extLst>
      <p:ext uri="{BB962C8B-B14F-4D97-AF65-F5344CB8AC3E}">
        <p14:creationId xmlns:p14="http://schemas.microsoft.com/office/powerpoint/2010/main" xmlns="" val="190844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7" name="Retângu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tângu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tângu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t-BR" smtClean="0"/>
              <a:t>Clique para editar o título mestre</a:t>
            </a:r>
            <a:endParaRPr kumimoji="0" lang="en-US"/>
          </a:p>
        </p:txBody>
      </p:sp>
      <p:sp>
        <p:nvSpPr>
          <p:cNvPr id="12" name="Espaço Reservado para Data 11"/>
          <p:cNvSpPr>
            <a:spLocks noGrp="1"/>
          </p:cNvSpPr>
          <p:nvPr>
            <p:ph type="dt" sz="half" idx="10"/>
          </p:nvPr>
        </p:nvSpPr>
        <p:spPr/>
        <p:txBody>
          <a:bodyPr/>
          <a:lstStyle/>
          <a:p>
            <a:fld id="{99049291-FDE5-492B-9EB6-FC70D524AB11}" type="datetime1">
              <a:rPr lang="pt-BR" smtClean="0"/>
              <a:pPr/>
              <a:t>12/09/2014</a:t>
            </a:fld>
            <a:endParaRPr lang="pt-BR" dirty="0"/>
          </a:p>
        </p:txBody>
      </p:sp>
      <p:sp>
        <p:nvSpPr>
          <p:cNvPr id="13" name="Espaço Reservado para Número de Slid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5638160-C2B8-A441-B71A-E9A7A398366F}" type="slidenum">
              <a:rPr lang="pt-BR" smtClean="0"/>
              <a:pPr/>
              <a:t>‹nº›</a:t>
            </a:fld>
            <a:endParaRPr lang="pt-BR" dirty="0"/>
          </a:p>
        </p:txBody>
      </p:sp>
      <p:sp>
        <p:nvSpPr>
          <p:cNvPr id="14" name="Espaço Reservado para Rodapé 13"/>
          <p:cNvSpPr>
            <a:spLocks noGrp="1"/>
          </p:cNvSpPr>
          <p:nvPr>
            <p:ph type="ftr" sz="quarter" idx="12"/>
          </p:nvPr>
        </p:nvSpPr>
        <p:spPr/>
        <p:txBody>
          <a:bodyPr/>
          <a:lstStyle/>
          <a:p>
            <a:endParaRPr lang="pt-B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9" name="Espaço Reservado para Conteúdo 8"/>
          <p:cNvSpPr>
            <a:spLocks noGrp="1"/>
          </p:cNvSpPr>
          <p:nvPr>
            <p:ph sz="quarter" idx="1"/>
          </p:nvPr>
        </p:nvSpPr>
        <p:spPr>
          <a:xfrm>
            <a:off x="609600" y="1589567"/>
            <a:ext cx="38862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844901" y="1589567"/>
            <a:ext cx="38862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8" name="Espaço Reservado para Data 7"/>
          <p:cNvSpPr>
            <a:spLocks noGrp="1"/>
          </p:cNvSpPr>
          <p:nvPr>
            <p:ph type="dt" sz="half" idx="15"/>
          </p:nvPr>
        </p:nvSpPr>
        <p:spPr/>
        <p:txBody>
          <a:bodyPr rtlCol="0"/>
          <a:lstStyle/>
          <a:p>
            <a:fld id="{09602856-E27D-4F73-9A32-6AE52201B274}" type="datetime1">
              <a:rPr lang="pt-BR" smtClean="0"/>
              <a:pPr/>
              <a:t>12/09/2014</a:t>
            </a:fld>
            <a:endParaRPr lang="pt-BR" dirty="0"/>
          </a:p>
        </p:txBody>
      </p:sp>
      <p:sp>
        <p:nvSpPr>
          <p:cNvPr id="10" name="Espaço Reservado para Número de Slide 9"/>
          <p:cNvSpPr>
            <a:spLocks noGrp="1"/>
          </p:cNvSpPr>
          <p:nvPr>
            <p:ph type="sldNum" sz="quarter" idx="16"/>
          </p:nvPr>
        </p:nvSpPr>
        <p:spPr/>
        <p:txBody>
          <a:bodyPr rtlCol="0"/>
          <a:lstStyle/>
          <a:p>
            <a:fld id="{F5638160-C2B8-A441-B71A-E9A7A398366F}" type="slidenum">
              <a:rPr lang="pt-BR" smtClean="0"/>
              <a:pPr/>
              <a:t>‹nº›</a:t>
            </a:fld>
            <a:endParaRPr lang="pt-BR" dirty="0"/>
          </a:p>
        </p:txBody>
      </p:sp>
      <p:sp>
        <p:nvSpPr>
          <p:cNvPr id="12" name="Espaço Reservado para Rodapé 11"/>
          <p:cNvSpPr>
            <a:spLocks noGrp="1"/>
          </p:cNvSpPr>
          <p:nvPr>
            <p:ph type="ftr" sz="quarter" idx="17"/>
          </p:nvPr>
        </p:nvSpPr>
        <p:spPr/>
        <p:txBody>
          <a:bodyPr rtlCol="0"/>
          <a:lstStyle/>
          <a:p>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73050"/>
            <a:ext cx="8153400" cy="869950"/>
          </a:xfrm>
        </p:spPr>
        <p:txBody>
          <a:bodyPr anchor="ctr"/>
          <a:lstStyle>
            <a:lvl1pPr>
              <a:defRPr/>
            </a:lvl1pPr>
          </a:lstStyle>
          <a:p>
            <a:r>
              <a:rPr kumimoji="0" lang="pt-BR" smtClean="0"/>
              <a:t>Clique para editar o título mestre</a:t>
            </a:r>
            <a:endParaRPr kumimoji="0" lang="en-US"/>
          </a:p>
        </p:txBody>
      </p:sp>
      <p:sp>
        <p:nvSpPr>
          <p:cNvPr id="11" name="Espaço Reservado para Conteúdo 10"/>
          <p:cNvSpPr>
            <a:spLocks noGrp="1"/>
          </p:cNvSpPr>
          <p:nvPr>
            <p:ph sz="quarter" idx="2"/>
          </p:nvPr>
        </p:nvSpPr>
        <p:spPr>
          <a:xfrm>
            <a:off x="609600" y="2438400"/>
            <a:ext cx="3886200" cy="35814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800600" y="2438400"/>
            <a:ext cx="3886200" cy="35814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5"/>
          </p:nvPr>
        </p:nvSpPr>
        <p:spPr/>
        <p:txBody>
          <a:bodyPr rtlCol="0"/>
          <a:lstStyle/>
          <a:p>
            <a:fld id="{5CE02894-8F66-4502-A1BE-5AE1FB33E891}" type="datetime1">
              <a:rPr lang="pt-BR" smtClean="0"/>
              <a:pPr/>
              <a:t>12/09/2014</a:t>
            </a:fld>
            <a:endParaRPr lang="pt-BR" dirty="0"/>
          </a:p>
        </p:txBody>
      </p:sp>
      <p:sp>
        <p:nvSpPr>
          <p:cNvPr id="12" name="Espaço Reservado para Número de Slide 11"/>
          <p:cNvSpPr>
            <a:spLocks noGrp="1"/>
          </p:cNvSpPr>
          <p:nvPr>
            <p:ph type="sldNum" sz="quarter" idx="16"/>
          </p:nvPr>
        </p:nvSpPr>
        <p:spPr/>
        <p:txBody>
          <a:bodyPr rtlCol="0"/>
          <a:lstStyle/>
          <a:p>
            <a:fld id="{F5638160-C2B8-A441-B71A-E9A7A398366F}" type="slidenum">
              <a:rPr lang="pt-BR" smtClean="0"/>
              <a:pPr/>
              <a:t>‹nº›</a:t>
            </a:fld>
            <a:endParaRPr lang="pt-BR" dirty="0"/>
          </a:p>
        </p:txBody>
      </p:sp>
      <p:sp>
        <p:nvSpPr>
          <p:cNvPr id="14" name="Espaço Reservado para Rodapé 13"/>
          <p:cNvSpPr>
            <a:spLocks noGrp="1"/>
          </p:cNvSpPr>
          <p:nvPr>
            <p:ph type="ftr" sz="quarter" idx="17"/>
          </p:nvPr>
        </p:nvSpPr>
        <p:spPr/>
        <p:txBody>
          <a:bodyPr rtlCol="0"/>
          <a:lstStyle/>
          <a:p>
            <a:endParaRPr lang="pt-BR" dirty="0"/>
          </a:p>
        </p:txBody>
      </p:sp>
      <p:sp>
        <p:nvSpPr>
          <p:cNvPr id="16" name="Espaço Reservado para Tex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
        <p:nvSpPr>
          <p:cNvPr id="15" name="Espaço Reservado para Tex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8F742AC9-F716-4B44-A54D-F7EC0982B42B}" type="datetime1">
              <a:rPr lang="pt-BR" smtClean="0"/>
              <a:pPr/>
              <a:t>12/09/2014</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fld id="{F5638160-C2B8-A441-B71A-E9A7A398366F}" type="slidenum">
              <a:rPr lang="pt-BR" smtClean="0"/>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04940BB-201E-47C2-975F-DC5386BC94D9}" type="datetime1">
              <a:rPr lang="pt-BR" smtClean="0"/>
              <a:pPr/>
              <a:t>12/09/2014</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a:xfrm>
            <a:off x="0" y="6248400"/>
            <a:ext cx="533400" cy="381000"/>
          </a:xfrm>
        </p:spPr>
        <p:txBody>
          <a:bodyPr/>
          <a:lstStyle>
            <a:lvl1pPr>
              <a:defRPr>
                <a:solidFill>
                  <a:schemeClr val="tx2"/>
                </a:solidFill>
              </a:defRPr>
            </a:lvl1pPr>
          </a:lstStyle>
          <a:p>
            <a:fld id="{F5638160-C2B8-A441-B71A-E9A7A398366F}" type="slidenum">
              <a:rPr lang="pt-BR" smtClean="0"/>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3050"/>
            <a:ext cx="8077200" cy="869950"/>
          </a:xfrm>
        </p:spPr>
        <p:txBody>
          <a:bodyPr anchor="ctr"/>
          <a:lstStyle>
            <a:lvl1pPr algn="l">
              <a:buNone/>
              <a:defRPr sz="4400" b="0"/>
            </a:lvl1p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A5D42497-0FCF-493A-9B4A-1989F75675C3}" type="datetime1">
              <a:rPr lang="pt-BR" smtClean="0"/>
              <a:pPr/>
              <a:t>12/09/2014</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fld id="{F5638160-C2B8-A441-B71A-E9A7A398366F}" type="slidenum">
              <a:rPr lang="pt-BR" smtClean="0"/>
              <a:pPr/>
              <a:t>‹nº›</a:t>
            </a:fld>
            <a:endParaRPr lang="pt-BR" dirty="0"/>
          </a:p>
        </p:txBody>
      </p:sp>
      <p:sp>
        <p:nvSpPr>
          <p:cNvPr id="3" name="Espaço Reservado para Tex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9" name="Espaço Reservado para Conteúdo 8"/>
          <p:cNvSpPr>
            <a:spLocks noGrp="1"/>
          </p:cNvSpPr>
          <p:nvPr>
            <p:ph sz="quarter" idx="1"/>
          </p:nvPr>
        </p:nvSpPr>
        <p:spPr>
          <a:xfrm>
            <a:off x="2362200" y="1752600"/>
            <a:ext cx="6400800" cy="44196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 texto mestre</a:t>
            </a:r>
          </a:p>
        </p:txBody>
      </p:sp>
      <p:sp>
        <p:nvSpPr>
          <p:cNvPr id="8" name="Retângu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tângu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tângu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t-BR" smtClean="0"/>
              <a:t>Clique para editar o título mestre</a:t>
            </a:r>
            <a:endParaRPr kumimoji="0" lang="en-US"/>
          </a:p>
        </p:txBody>
      </p:sp>
      <p:sp>
        <p:nvSpPr>
          <p:cNvPr id="11" name="Retângu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ço Reservado para Data 11"/>
          <p:cNvSpPr>
            <a:spLocks noGrp="1"/>
          </p:cNvSpPr>
          <p:nvPr>
            <p:ph type="dt" sz="half" idx="10"/>
          </p:nvPr>
        </p:nvSpPr>
        <p:spPr>
          <a:xfrm>
            <a:off x="6248400" y="6248400"/>
            <a:ext cx="2667000" cy="365125"/>
          </a:xfrm>
        </p:spPr>
        <p:txBody>
          <a:bodyPr rtlCol="0"/>
          <a:lstStyle/>
          <a:p>
            <a:fld id="{3D3CD7CB-44C9-4654-82E5-81F815E73B38}" type="datetime1">
              <a:rPr lang="pt-BR" smtClean="0"/>
              <a:pPr/>
              <a:t>12/09/2014</a:t>
            </a:fld>
            <a:endParaRPr lang="pt-BR" dirty="0"/>
          </a:p>
        </p:txBody>
      </p:sp>
      <p:sp>
        <p:nvSpPr>
          <p:cNvPr id="13" name="Espaço Reservado para Número de Slide 12"/>
          <p:cNvSpPr>
            <a:spLocks noGrp="1"/>
          </p:cNvSpPr>
          <p:nvPr>
            <p:ph type="sldNum" sz="quarter" idx="11"/>
          </p:nvPr>
        </p:nvSpPr>
        <p:spPr>
          <a:xfrm>
            <a:off x="0" y="4667249"/>
            <a:ext cx="1447800" cy="663578"/>
          </a:xfrm>
        </p:spPr>
        <p:txBody>
          <a:bodyPr rtlCol="0"/>
          <a:lstStyle>
            <a:lvl1pPr>
              <a:defRPr sz="2800"/>
            </a:lvl1pPr>
          </a:lstStyle>
          <a:p>
            <a:fld id="{F5638160-C2B8-A441-B71A-E9A7A398366F}" type="slidenum">
              <a:rPr lang="pt-BR" smtClean="0"/>
              <a:pPr/>
              <a:t>‹nº›</a:t>
            </a:fld>
            <a:endParaRPr lang="pt-BR" dirty="0"/>
          </a:p>
        </p:txBody>
      </p:sp>
      <p:sp>
        <p:nvSpPr>
          <p:cNvPr id="14" name="Espaço Reservado para Rodapé 13"/>
          <p:cNvSpPr>
            <a:spLocks noGrp="1"/>
          </p:cNvSpPr>
          <p:nvPr>
            <p:ph type="ftr" sz="quarter" idx="12"/>
          </p:nvPr>
        </p:nvSpPr>
        <p:spPr>
          <a:xfrm>
            <a:off x="1600200" y="6248206"/>
            <a:ext cx="4572000" cy="365125"/>
          </a:xfrm>
        </p:spPr>
        <p:txBody>
          <a:bodyPr rtlCol="0"/>
          <a:lstStyle/>
          <a:p>
            <a:endParaRPr lang="pt-BR" dirty="0"/>
          </a:p>
        </p:txBody>
      </p:sp>
      <p:sp>
        <p:nvSpPr>
          <p:cNvPr id="3" name="Espaço Reservado para Imagem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t-BR" dirty="0" smtClean="0"/>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228600"/>
            <a:ext cx="8153400" cy="990600"/>
          </a:xfrm>
          <a:prstGeom prst="rect">
            <a:avLst/>
          </a:prstGeom>
        </p:spPr>
        <p:txBody>
          <a:bodyPr vert="horz" anchor="ctr">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9D259E1-78AA-4EA8-839B-406799D2129C}" type="datetime1">
              <a:rPr lang="pt-BR" smtClean="0"/>
              <a:pPr/>
              <a:t>12/09/2014</a:t>
            </a:fld>
            <a:endParaRPr lang="pt-BR" dirty="0"/>
          </a:p>
        </p:txBody>
      </p:sp>
      <p:sp>
        <p:nvSpPr>
          <p:cNvPr id="3" name="Espaço Reservado para Rodapé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t-BR" dirty="0"/>
          </a:p>
        </p:txBody>
      </p:sp>
      <p:sp>
        <p:nvSpPr>
          <p:cNvPr id="7" name="Retângu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tângu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tângu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5638160-C2B8-A441-B71A-E9A7A398366F}" type="slidenum">
              <a:rPr lang="pt-BR" smtClean="0"/>
              <a:pPr/>
              <a:t>‹nº›</a:t>
            </a:fld>
            <a:endParaRPr lang="pt-BR" dirty="0"/>
          </a:p>
        </p:txBody>
      </p:sp>
    </p:spTree>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Lst>
  <p:hf sldNum="0"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â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29" name="Retângu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30" name="Retângulo 29"/>
          <p:cNvSpPr/>
          <p:nvPr/>
        </p:nvSpPr>
        <p:spPr>
          <a:xfrm>
            <a:off x="9" y="308285"/>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31" name="Retângulo 30"/>
          <p:cNvSpPr/>
          <p:nvPr/>
        </p:nvSpPr>
        <p:spPr>
          <a:xfrm flipV="1">
            <a:off x="5410183" y="360248"/>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32" name="Retângulo 31"/>
          <p:cNvSpPr/>
          <p:nvPr/>
        </p:nvSpPr>
        <p:spPr>
          <a:xfrm flipV="1">
            <a:off x="5410209" y="440113"/>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useBgFill="1">
        <p:nvSpPr>
          <p:cNvPr id="33" name="Retângulo de cantos arredondado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useBgFill="1">
        <p:nvSpPr>
          <p:cNvPr id="34" name="Retângulo de cantos arredondado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35" name="Retângulo 34"/>
          <p:cNvSpPr/>
          <p:nvPr/>
        </p:nvSpPr>
        <p:spPr bwMode="invGray">
          <a:xfrm>
            <a:off x="9084967"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36" name="Retâ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37" name="Retâ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38" name="Retâ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39" name="Retângulo 38"/>
          <p:cNvSpPr/>
          <p:nvPr/>
        </p:nvSpPr>
        <p:spPr bwMode="invGray">
          <a:xfrm>
            <a:off x="8915677" y="381"/>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40" name="Retângulo 39"/>
          <p:cNvSpPr/>
          <p:nvPr/>
        </p:nvSpPr>
        <p:spPr bwMode="invGray">
          <a:xfrm>
            <a:off x="8873475" y="381"/>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397" tIns="45699" rIns="91397" bIns="45699" anchor="ctr"/>
          <a:lstStyle/>
          <a:p>
            <a:pPr algn="ctr" defTabSz="913977"/>
            <a:endParaRPr lang="en-US" dirty="0">
              <a:solidFill>
                <a:prstClr val="white"/>
              </a:solidFill>
              <a:sym typeface="Arial" charset="0"/>
            </a:endParaRPr>
          </a:p>
        </p:txBody>
      </p:sp>
      <p:sp>
        <p:nvSpPr>
          <p:cNvPr id="22" name="Espaço Reservado para Título 21"/>
          <p:cNvSpPr>
            <a:spLocks noGrp="1"/>
          </p:cNvSpPr>
          <p:nvPr>
            <p:ph type="title"/>
          </p:nvPr>
        </p:nvSpPr>
        <p:spPr>
          <a:xfrm>
            <a:off x="457200" y="1143000"/>
            <a:ext cx="8229600" cy="1066800"/>
          </a:xfrm>
          <a:prstGeom prst="rect">
            <a:avLst/>
          </a:prstGeom>
        </p:spPr>
        <p:txBody>
          <a:bodyPr vert="horz" lIns="91397" tIns="45699" rIns="91397" bIns="45699" anchor="ctr">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2249424"/>
            <a:ext cx="8229600" cy="4325112"/>
          </a:xfrm>
          <a:prstGeom prst="rect">
            <a:avLst/>
          </a:prstGeom>
        </p:spPr>
        <p:txBody>
          <a:bodyPr vert="horz" lIns="91397" tIns="45699" rIns="91397" bIns="45699">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586536" y="612648"/>
            <a:ext cx="957264" cy="457200"/>
          </a:xfrm>
          <a:prstGeom prst="rect">
            <a:avLst/>
          </a:prstGeom>
        </p:spPr>
        <p:txBody>
          <a:bodyPr vert="horz" lIns="91397" tIns="45699" rIns="91397" bIns="45699"/>
          <a:lstStyle>
            <a:lvl1pPr algn="l" eaLnBrk="1" latinLnBrk="0" hangingPunct="1">
              <a:defRPr kumimoji="0" sz="800">
                <a:solidFill>
                  <a:schemeClr val="accent2"/>
                </a:solidFill>
              </a:defRPr>
            </a:lvl1pPr>
          </a:lstStyle>
          <a:p>
            <a:pPr defTabSz="913977"/>
            <a:fld id="{DDC44D8A-8D6C-4615-A76C-AB53669CDC69}" type="datetimeFigureOut">
              <a:rPr lang="pt-BR" smtClean="0">
                <a:solidFill>
                  <a:srgbClr val="438086"/>
                </a:solidFill>
                <a:ea typeface="ヒラギノ角ゴ ProN W3" charset="-128"/>
                <a:sym typeface="Arial" charset="0"/>
              </a:rPr>
              <a:pPr defTabSz="913977"/>
              <a:t>12/09/2014</a:t>
            </a:fld>
            <a:endParaRPr lang="pt-BR" dirty="0">
              <a:solidFill>
                <a:srgbClr val="438086"/>
              </a:solidFill>
              <a:ea typeface="ヒラギノ角ゴ ProN W3" charset="-128"/>
              <a:sym typeface="Arial" charset="0"/>
            </a:endParaRPr>
          </a:p>
        </p:txBody>
      </p:sp>
      <p:sp>
        <p:nvSpPr>
          <p:cNvPr id="3" name="Espaço Reservado para Rodapé 2"/>
          <p:cNvSpPr>
            <a:spLocks noGrp="1"/>
          </p:cNvSpPr>
          <p:nvPr>
            <p:ph type="ftr" sz="quarter" idx="3"/>
          </p:nvPr>
        </p:nvSpPr>
        <p:spPr>
          <a:xfrm>
            <a:off x="5257800" y="612648"/>
            <a:ext cx="1325880" cy="457200"/>
          </a:xfrm>
          <a:prstGeom prst="rect">
            <a:avLst/>
          </a:prstGeom>
        </p:spPr>
        <p:txBody>
          <a:bodyPr vert="horz" lIns="91397" tIns="45699" rIns="91397" bIns="45699"/>
          <a:lstStyle>
            <a:lvl1pPr algn="r" eaLnBrk="1" latinLnBrk="0" hangingPunct="1">
              <a:defRPr kumimoji="0" sz="800">
                <a:solidFill>
                  <a:schemeClr val="accent2"/>
                </a:solidFill>
              </a:defRPr>
            </a:lvl1pPr>
          </a:lstStyle>
          <a:p>
            <a:pPr defTabSz="913977"/>
            <a:endParaRPr lang="pt-BR" dirty="0">
              <a:solidFill>
                <a:srgbClr val="438086"/>
              </a:solidFill>
              <a:ea typeface="ヒラギノ角ゴ ProN W3" charset="-128"/>
              <a:sym typeface="Arial" charset="0"/>
            </a:endParaRPr>
          </a:p>
        </p:txBody>
      </p:sp>
      <p:sp>
        <p:nvSpPr>
          <p:cNvPr id="23" name="Espaço Reservado para Número de Slide 22"/>
          <p:cNvSpPr>
            <a:spLocks noGrp="1"/>
          </p:cNvSpPr>
          <p:nvPr>
            <p:ph type="sldNum" sz="quarter" idx="4"/>
          </p:nvPr>
        </p:nvSpPr>
        <p:spPr>
          <a:xfrm>
            <a:off x="8174736" y="2272"/>
            <a:ext cx="762000" cy="365760"/>
          </a:xfrm>
          <a:prstGeom prst="rect">
            <a:avLst/>
          </a:prstGeom>
        </p:spPr>
        <p:txBody>
          <a:bodyPr vert="horz" lIns="91397" tIns="45699" rIns="91397" bIns="45699" anchor="b"/>
          <a:lstStyle>
            <a:lvl1pPr algn="r" eaLnBrk="1" latinLnBrk="0" hangingPunct="1">
              <a:defRPr kumimoji="0" sz="1800">
                <a:solidFill>
                  <a:srgbClr val="FFFFFF"/>
                </a:solidFill>
              </a:defRPr>
            </a:lvl1pPr>
          </a:lstStyle>
          <a:p>
            <a:pPr defTabSz="913977"/>
            <a:fld id="{0D68F261-ACD5-42A1-8EB9-DCDA29FF3773}" type="slidenum">
              <a:rPr lang="pt-BR" smtClean="0">
                <a:ea typeface="ヒラギノ角ゴ ProN W3" charset="-128"/>
                <a:sym typeface="Arial" charset="0"/>
              </a:rPr>
              <a:pPr defTabSz="913977"/>
              <a:t>‹nº›</a:t>
            </a:fld>
            <a:endParaRPr lang="pt-BR" dirty="0">
              <a:ea typeface="ヒラギノ角ゴ ProN W3" charset="-128"/>
              <a:sym typeface="Arial" charset="0"/>
            </a:endParaRPr>
          </a:p>
        </p:txBody>
      </p:sp>
    </p:spTree>
    <p:extLst>
      <p:ext uri="{BB962C8B-B14F-4D97-AF65-F5344CB8AC3E}">
        <p14:creationId xmlns:p14="http://schemas.microsoft.com/office/powerpoint/2010/main" xmlns="" val="2432698493"/>
      </p:ext>
    </p:extLst>
  </p:cSld>
  <p:clrMap bg1="lt1" tx1="dk1" bg2="lt2" tx2="dk2" accent1="accent1" accent2="accent2" accent3="accent3" accent4="accent4" accent5="accent5" accent6="accent6" hlink="hlink" folHlink="folHlink"/>
  <p:sldLayoutIdLst>
    <p:sldLayoutId id="2147484032" r:id="rId1"/>
    <p:sldLayoutId id="2147484033" r:id="rId2"/>
    <p:sldLayoutId id="2147484034" r:id="rId3"/>
    <p:sldLayoutId id="2147484035" r:id="rId4"/>
    <p:sldLayoutId id="2147484036" r:id="rId5"/>
    <p:sldLayoutId id="2147484037" r:id="rId6"/>
    <p:sldLayoutId id="2147484038" r:id="rId7"/>
    <p:sldLayoutId id="2147484039" r:id="rId8"/>
    <p:sldLayoutId id="2147484040" r:id="rId9"/>
    <p:sldLayoutId id="2147484041" r:id="rId10"/>
    <p:sldLayoutId id="214748404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590" indent="-255915"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065" indent="-246774"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118" indent="-219355"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032" indent="-201076"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249" indent="-182795"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8601" indent="-182795"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7959" indent="-182795"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032" indent="-182795"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39249" indent="-182795"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6988" algn="l" rtl="0" eaLnBrk="1" latinLnBrk="0" hangingPunct="1">
        <a:defRPr kumimoji="0" kern="1200">
          <a:solidFill>
            <a:schemeClr val="tx1"/>
          </a:solidFill>
          <a:latin typeface="+mn-lt"/>
          <a:ea typeface="+mn-ea"/>
          <a:cs typeface="+mn-cs"/>
        </a:defRPr>
      </a:lvl2pPr>
      <a:lvl3pPr marL="913977" algn="l" rtl="0" eaLnBrk="1" latinLnBrk="0" hangingPunct="1">
        <a:defRPr kumimoji="0" kern="1200">
          <a:solidFill>
            <a:schemeClr val="tx1"/>
          </a:solidFill>
          <a:latin typeface="+mn-lt"/>
          <a:ea typeface="+mn-ea"/>
          <a:cs typeface="+mn-cs"/>
        </a:defRPr>
      </a:lvl3pPr>
      <a:lvl4pPr marL="1370970" algn="l" rtl="0" eaLnBrk="1" latinLnBrk="0" hangingPunct="1">
        <a:defRPr kumimoji="0" kern="1200">
          <a:solidFill>
            <a:schemeClr val="tx1"/>
          </a:solidFill>
          <a:latin typeface="+mn-lt"/>
          <a:ea typeface="+mn-ea"/>
          <a:cs typeface="+mn-cs"/>
        </a:defRPr>
      </a:lvl4pPr>
      <a:lvl5pPr marL="1827959" algn="l" rtl="0" eaLnBrk="1" latinLnBrk="0" hangingPunct="1">
        <a:defRPr kumimoji="0" kern="1200">
          <a:solidFill>
            <a:schemeClr val="tx1"/>
          </a:solidFill>
          <a:latin typeface="+mn-lt"/>
          <a:ea typeface="+mn-ea"/>
          <a:cs typeface="+mn-cs"/>
        </a:defRPr>
      </a:lvl5pPr>
      <a:lvl6pPr marL="2284947" algn="l" rtl="0" eaLnBrk="1" latinLnBrk="0" hangingPunct="1">
        <a:defRPr kumimoji="0" kern="1200">
          <a:solidFill>
            <a:schemeClr val="tx1"/>
          </a:solidFill>
          <a:latin typeface="+mn-lt"/>
          <a:ea typeface="+mn-ea"/>
          <a:cs typeface="+mn-cs"/>
        </a:defRPr>
      </a:lvl6pPr>
      <a:lvl7pPr marL="2741939" algn="l" rtl="0" eaLnBrk="1" latinLnBrk="0" hangingPunct="1">
        <a:defRPr kumimoji="0" kern="1200">
          <a:solidFill>
            <a:schemeClr val="tx1"/>
          </a:solidFill>
          <a:latin typeface="+mn-lt"/>
          <a:ea typeface="+mn-ea"/>
          <a:cs typeface="+mn-cs"/>
        </a:defRPr>
      </a:lvl7pPr>
      <a:lvl8pPr marL="3198924" algn="l" rtl="0" eaLnBrk="1" latinLnBrk="0" hangingPunct="1">
        <a:defRPr kumimoji="0" kern="1200">
          <a:solidFill>
            <a:schemeClr val="tx1"/>
          </a:solidFill>
          <a:latin typeface="+mn-lt"/>
          <a:ea typeface="+mn-ea"/>
          <a:cs typeface="+mn-cs"/>
        </a:defRPr>
      </a:lvl8pPr>
      <a:lvl9pPr marL="3655917"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redir.stf.jus.br/paginadorpub/paginador.jsp?docTP=AC&amp;docID=620482"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stf.jus.br/cgi-bin/nph-brs?d=SUMU&amp;n=&amp;s1=668&amp;l=20&amp;u=http://www.stf.jus.br/Jurisprudencia/Jurisp.asp&amp;Sect1=IMAGE&amp;Sect2=THESOFF&amp;Sect3=PLURON&amp;Sect6=SUMUN&amp;p=1&amp;r=1&amp;f=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stf.jus.br/portal/inteiroTeor/obterInteiroTeor.asp?id=541721&amp;codigoClasse=539&amp;numero=414259&amp;siglaRecurso=AgR&amp;classe=R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C:\Program Files (x86)\Microsoft Office\MEDIA\CAGCAT10\j0222015.wmf"/>
          <p:cNvPicPr>
            <a:picLocks noChangeAspect="1" noChangeArrowheads="1"/>
          </p:cNvPicPr>
          <p:nvPr/>
        </p:nvPicPr>
        <p:blipFill>
          <a:blip r:embed="rId3">
            <a:duotone>
              <a:prstClr val="black"/>
              <a:schemeClr val="accent2">
                <a:tint val="45000"/>
                <a:satMod val="400000"/>
              </a:schemeClr>
            </a:duotone>
            <a:extLst>
              <a:ext uri="{28A0092B-C50C-407E-A947-70E740481C1C}">
                <a14:useLocalDpi xmlns:a14="http://schemas.microsoft.com/office/drawing/2010/main" xmlns="" val="0"/>
              </a:ext>
            </a:extLst>
          </a:blip>
          <a:srcRect/>
          <a:stretch>
            <a:fillRect/>
          </a:stretch>
        </p:blipFill>
        <p:spPr bwMode="auto">
          <a:xfrm>
            <a:off x="323529" y="4149080"/>
            <a:ext cx="1712165" cy="171832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ítulo 1"/>
          <p:cNvSpPr>
            <a:spLocks noGrp="1"/>
          </p:cNvSpPr>
          <p:nvPr>
            <p:ph type="ctrTitle"/>
          </p:nvPr>
        </p:nvSpPr>
        <p:spPr/>
        <p:txBody>
          <a:bodyPr/>
          <a:lstStyle/>
          <a:p>
            <a:pPr lvl="0"/>
            <a:r>
              <a:rPr lang="pt-BR" dirty="0" smtClean="0"/>
              <a:t>Sistema Tributário nacional</a:t>
            </a:r>
            <a:endParaRPr lang="pt-BR" dirty="0"/>
          </a:p>
        </p:txBody>
      </p:sp>
      <p:sp>
        <p:nvSpPr>
          <p:cNvPr id="4" name="CaixaDeTexto 3"/>
          <p:cNvSpPr txBox="1"/>
          <p:nvPr/>
        </p:nvSpPr>
        <p:spPr>
          <a:xfrm>
            <a:off x="2627784" y="6093296"/>
            <a:ext cx="6516216" cy="492443"/>
          </a:xfrm>
          <a:prstGeom prst="rect">
            <a:avLst/>
          </a:prstGeom>
          <a:noFill/>
        </p:spPr>
        <p:txBody>
          <a:bodyPr wrap="square" rtlCol="0">
            <a:spAutoFit/>
          </a:bodyPr>
          <a:lstStyle/>
          <a:p>
            <a:r>
              <a:rPr lang="pt-BR" sz="2600" b="1" dirty="0" smtClean="0"/>
              <a:t>Prof. Nara Cristina Takeda Taga – Direito GV</a:t>
            </a:r>
            <a:endParaRPr lang="pt-BR" sz="2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Repasse de receitas tributárias</a:t>
            </a:r>
            <a:endParaRPr lang="pt-BR" dirty="0"/>
          </a:p>
        </p:txBody>
      </p:sp>
      <p:graphicFrame>
        <p:nvGraphicFramePr>
          <p:cNvPr id="4" name="Espaço Reservado para Conteúdo 3"/>
          <p:cNvGraphicFramePr>
            <a:graphicFrameLocks noGrp="1"/>
          </p:cNvGraphicFramePr>
          <p:nvPr>
            <p:ph sz="quarter" idx="1"/>
            <p:extLst>
              <p:ext uri="{D42A27DB-BD31-4B8C-83A1-F6EECF244321}">
                <p14:modId xmlns:p14="http://schemas.microsoft.com/office/powerpoint/2010/main" xmlns="" val="576645108"/>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5" name="CaixaDeTexto 4"/>
          <p:cNvSpPr txBox="1"/>
          <p:nvPr/>
        </p:nvSpPr>
        <p:spPr>
          <a:xfrm>
            <a:off x="6588224" y="4869160"/>
            <a:ext cx="2376264" cy="147732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pt-BR" dirty="0" smtClean="0"/>
              <a:t>* O município pode ficar com 100% da arrecadação do ITR se assumir esta e a sua fiscalização</a:t>
            </a:r>
            <a:endParaRPr lang="pt-BR" dirty="0"/>
          </a:p>
        </p:txBody>
      </p:sp>
    </p:spTree>
    <p:extLst>
      <p:ext uri="{BB962C8B-B14F-4D97-AF65-F5344CB8AC3E}">
        <p14:creationId xmlns:p14="http://schemas.microsoft.com/office/powerpoint/2010/main" xmlns="" val="2124995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0" y="0"/>
            <a:ext cx="8964488" cy="1219200"/>
          </a:xfrm>
        </p:spPr>
        <p:txBody>
          <a:bodyPr>
            <a:noAutofit/>
          </a:bodyPr>
          <a:lstStyle/>
          <a:p>
            <a:pPr algn="ctr"/>
            <a:r>
              <a:rPr lang="pt-BR" sz="2800" dirty="0"/>
              <a:t>O que fez a União após a CF de 1988 </a:t>
            </a:r>
            <a:r>
              <a:rPr lang="pt-BR" sz="2800" dirty="0" smtClean="0"/>
              <a:t/>
            </a:r>
            <a:br>
              <a:rPr lang="pt-BR" sz="2800" dirty="0" smtClean="0"/>
            </a:br>
            <a:r>
              <a:rPr lang="pt-BR" sz="2800" dirty="0" smtClean="0"/>
              <a:t>para </a:t>
            </a:r>
            <a:r>
              <a:rPr lang="pt-BR" sz="2800" dirty="0"/>
              <a:t>evitar o repasse de receitas advindas </a:t>
            </a:r>
            <a:r>
              <a:rPr lang="pt-BR" sz="2800" dirty="0" smtClean="0"/>
              <a:t>da majoração da carga tributária?</a:t>
            </a:r>
            <a:endParaRPr lang="pt-BR" sz="4000" dirty="0"/>
          </a:p>
        </p:txBody>
      </p:sp>
      <p:graphicFrame>
        <p:nvGraphicFramePr>
          <p:cNvPr id="6" name="Espaço Reservado para Conteúdo 5"/>
          <p:cNvGraphicFramePr>
            <a:graphicFrameLocks noGrp="1"/>
          </p:cNvGraphicFramePr>
          <p:nvPr>
            <p:ph sz="quarter" idx="1"/>
            <p:extLst>
              <p:ext uri="{D42A27DB-BD31-4B8C-83A1-F6EECF244321}">
                <p14:modId xmlns:p14="http://schemas.microsoft.com/office/powerpoint/2010/main" xmlns="" val="3193015971"/>
              </p:ext>
            </p:extLst>
          </p:nvPr>
        </p:nvGraphicFramePr>
        <p:xfrm>
          <a:off x="0" y="1600200"/>
          <a:ext cx="9143999" cy="51411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74634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 calcmode="lin" valueType="num">
                                      <p:cBhvr>
                                        <p:cTn id="7" dur="500" fill="hold"/>
                                        <p:tgtEl>
                                          <p:spTgt spid="6">
                                            <p:graphicEl>
                                              <a:chart seriesIdx="-3" categoryIdx="-3" bldStep="gridLegend"/>
                                            </p:graphicEl>
                                          </p:spTgt>
                                        </p:tgtEl>
                                        <p:attrNameLst>
                                          <p:attrName>ppt_w</p:attrName>
                                        </p:attrNameLst>
                                      </p:cBhvr>
                                      <p:tavLst>
                                        <p:tav tm="0">
                                          <p:val>
                                            <p:fltVal val="0"/>
                                          </p:val>
                                        </p:tav>
                                        <p:tav tm="100000">
                                          <p:val>
                                            <p:strVal val="#ppt_w"/>
                                          </p:val>
                                        </p:tav>
                                      </p:tavLst>
                                    </p:anim>
                                    <p:anim calcmode="lin" valueType="num">
                                      <p:cBhvr>
                                        <p:cTn id="8" dur="500" fill="hold"/>
                                        <p:tgtEl>
                                          <p:spTgt spid="6">
                                            <p:graphicEl>
                                              <a:chart seriesIdx="-3" categoryIdx="-3" bldStep="gridLegend"/>
                                            </p:graphicEl>
                                          </p:spTgt>
                                        </p:tgtEl>
                                        <p:attrNameLst>
                                          <p:attrName>ppt_h</p:attrName>
                                        </p:attrNameLst>
                                      </p:cBhvr>
                                      <p:tavLst>
                                        <p:tav tm="0">
                                          <p:val>
                                            <p:fltVal val="0"/>
                                          </p:val>
                                        </p:tav>
                                        <p:tav tm="100000">
                                          <p:val>
                                            <p:strVal val="#ppt_h"/>
                                          </p:val>
                                        </p:tav>
                                      </p:tavLst>
                                    </p:anim>
                                    <p:animEffect transition="in" filter="fade">
                                      <p:cBhvr>
                                        <p:cTn id="9" dur="500"/>
                                        <p:tgtEl>
                                          <p:spTgt spid="6">
                                            <p:graphicEl>
                                              <a:chart seriesIdx="-3" categoryIdx="-3" bldStep="gridLegend"/>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graphicEl>
                                              <a:chart seriesIdx="-4" categoryIdx="0" bldStep="category"/>
                                            </p:graphicEl>
                                          </p:spTgt>
                                        </p:tgtEl>
                                        <p:attrNameLst>
                                          <p:attrName>style.visibility</p:attrName>
                                        </p:attrNameLst>
                                      </p:cBhvr>
                                      <p:to>
                                        <p:strVal val="visible"/>
                                      </p:to>
                                    </p:set>
                                    <p:anim calcmode="lin" valueType="num">
                                      <p:cBhvr>
                                        <p:cTn id="14" dur="500" fill="hold"/>
                                        <p:tgtEl>
                                          <p:spTgt spid="6">
                                            <p:graphicEl>
                                              <a:chart seriesIdx="-4" categoryIdx="0" bldStep="category"/>
                                            </p:graphicEl>
                                          </p:spTgt>
                                        </p:tgtEl>
                                        <p:attrNameLst>
                                          <p:attrName>ppt_w</p:attrName>
                                        </p:attrNameLst>
                                      </p:cBhvr>
                                      <p:tavLst>
                                        <p:tav tm="0">
                                          <p:val>
                                            <p:fltVal val="0"/>
                                          </p:val>
                                        </p:tav>
                                        <p:tav tm="100000">
                                          <p:val>
                                            <p:strVal val="#ppt_w"/>
                                          </p:val>
                                        </p:tav>
                                      </p:tavLst>
                                    </p:anim>
                                    <p:anim calcmode="lin" valueType="num">
                                      <p:cBhvr>
                                        <p:cTn id="15" dur="500" fill="hold"/>
                                        <p:tgtEl>
                                          <p:spTgt spid="6">
                                            <p:graphicEl>
                                              <a:chart seriesIdx="-4" categoryIdx="0" bldStep="category"/>
                                            </p:graphicEl>
                                          </p:spTgt>
                                        </p:tgtEl>
                                        <p:attrNameLst>
                                          <p:attrName>ppt_h</p:attrName>
                                        </p:attrNameLst>
                                      </p:cBhvr>
                                      <p:tavLst>
                                        <p:tav tm="0">
                                          <p:val>
                                            <p:fltVal val="0"/>
                                          </p:val>
                                        </p:tav>
                                        <p:tav tm="100000">
                                          <p:val>
                                            <p:strVal val="#ppt_h"/>
                                          </p:val>
                                        </p:tav>
                                      </p:tavLst>
                                    </p:anim>
                                    <p:animEffect transition="in" filter="fade">
                                      <p:cBhvr>
                                        <p:cTn id="16" dur="500"/>
                                        <p:tgtEl>
                                          <p:spTgt spid="6">
                                            <p:graphicEl>
                                              <a:chart seriesIdx="-4" categoryIdx="0" bldStep="category"/>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graphicEl>
                                              <a:chart seriesIdx="-4" categoryIdx="1" bldStep="category"/>
                                            </p:graphicEl>
                                          </p:spTgt>
                                        </p:tgtEl>
                                        <p:attrNameLst>
                                          <p:attrName>style.visibility</p:attrName>
                                        </p:attrNameLst>
                                      </p:cBhvr>
                                      <p:to>
                                        <p:strVal val="visible"/>
                                      </p:to>
                                    </p:set>
                                    <p:anim calcmode="lin" valueType="num">
                                      <p:cBhvr>
                                        <p:cTn id="21" dur="500" fill="hold"/>
                                        <p:tgtEl>
                                          <p:spTgt spid="6">
                                            <p:graphicEl>
                                              <a:chart seriesIdx="-4" categoryIdx="1" bldStep="category"/>
                                            </p:graphicEl>
                                          </p:spTgt>
                                        </p:tgtEl>
                                        <p:attrNameLst>
                                          <p:attrName>ppt_w</p:attrName>
                                        </p:attrNameLst>
                                      </p:cBhvr>
                                      <p:tavLst>
                                        <p:tav tm="0">
                                          <p:val>
                                            <p:fltVal val="0"/>
                                          </p:val>
                                        </p:tav>
                                        <p:tav tm="100000">
                                          <p:val>
                                            <p:strVal val="#ppt_w"/>
                                          </p:val>
                                        </p:tav>
                                      </p:tavLst>
                                    </p:anim>
                                    <p:anim calcmode="lin" valueType="num">
                                      <p:cBhvr>
                                        <p:cTn id="22" dur="500" fill="hold"/>
                                        <p:tgtEl>
                                          <p:spTgt spid="6">
                                            <p:graphicEl>
                                              <a:chart seriesIdx="-4" categoryIdx="1" bldStep="category"/>
                                            </p:graphicEl>
                                          </p:spTgt>
                                        </p:tgtEl>
                                        <p:attrNameLst>
                                          <p:attrName>ppt_h</p:attrName>
                                        </p:attrNameLst>
                                      </p:cBhvr>
                                      <p:tavLst>
                                        <p:tav tm="0">
                                          <p:val>
                                            <p:fltVal val="0"/>
                                          </p:val>
                                        </p:tav>
                                        <p:tav tm="100000">
                                          <p:val>
                                            <p:strVal val="#ppt_h"/>
                                          </p:val>
                                        </p:tav>
                                      </p:tavLst>
                                    </p:anim>
                                    <p:animEffect transition="in" filter="fade">
                                      <p:cBhvr>
                                        <p:cTn id="23" dur="500"/>
                                        <p:tgtEl>
                                          <p:spTgt spid="6">
                                            <p:graphicEl>
                                              <a:chart seriesIdx="-4" categoryIdx="1"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category"/>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pt-BR" dirty="0" smtClean="0"/>
              <a:t>Espécies Tributárias</a:t>
            </a:r>
            <a:endParaRPr lang="pt-BR" dirty="0"/>
          </a:p>
        </p:txBody>
      </p:sp>
    </p:spTree>
    <p:extLst>
      <p:ext uri="{BB962C8B-B14F-4D97-AF65-F5344CB8AC3E}">
        <p14:creationId xmlns:p14="http://schemas.microsoft.com/office/powerpoint/2010/main" xmlns="" val="587460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pt-BR" dirty="0" smtClean="0"/>
              <a:t>Classificações clássicas</a:t>
            </a:r>
            <a:endParaRPr lang="pt-BR" dirty="0"/>
          </a:p>
        </p:txBody>
      </p:sp>
      <p:graphicFrame>
        <p:nvGraphicFramePr>
          <p:cNvPr id="6" name="Espaço Reservado para Conteúdo 5"/>
          <p:cNvGraphicFramePr>
            <a:graphicFrameLocks noGrp="1"/>
          </p:cNvGraphicFramePr>
          <p:nvPr>
            <p:ph sz="quarter" idx="1"/>
            <p:extLst>
              <p:ext uri="{D42A27DB-BD31-4B8C-83A1-F6EECF244321}">
                <p14:modId xmlns:p14="http://schemas.microsoft.com/office/powerpoint/2010/main" xmlns="" val="1145146206"/>
              </p:ext>
            </p:extLst>
          </p:nvPr>
        </p:nvGraphicFramePr>
        <p:xfrm>
          <a:off x="612775" y="1600200"/>
          <a:ext cx="8153400" cy="4043680"/>
        </p:xfrm>
        <a:graphic>
          <a:graphicData uri="http://schemas.openxmlformats.org/drawingml/2006/table">
            <a:tbl>
              <a:tblPr firstRow="1" bandRow="1">
                <a:tableStyleId>{5C22544A-7EE6-4342-B048-85BDC9FD1C3A}</a:tableStyleId>
              </a:tblPr>
              <a:tblGrid>
                <a:gridCol w="2717800"/>
                <a:gridCol w="2717800"/>
                <a:gridCol w="2717800"/>
              </a:tblGrid>
              <a:tr h="370840">
                <a:tc>
                  <a:txBody>
                    <a:bodyPr/>
                    <a:lstStyle/>
                    <a:p>
                      <a:pPr algn="ctr"/>
                      <a:r>
                        <a:rPr lang="pt-BR" dirty="0" smtClean="0"/>
                        <a:t>Bipartida</a:t>
                      </a:r>
                      <a:endParaRPr lang="pt-BR" dirty="0"/>
                    </a:p>
                  </a:txBody>
                  <a:tcPr/>
                </a:tc>
                <a:tc>
                  <a:txBody>
                    <a:bodyPr/>
                    <a:lstStyle/>
                    <a:p>
                      <a:pPr algn="ctr"/>
                      <a:r>
                        <a:rPr lang="pt-BR" dirty="0" smtClean="0"/>
                        <a:t>Tripartida</a:t>
                      </a:r>
                      <a:endParaRPr lang="pt-BR" dirty="0"/>
                    </a:p>
                  </a:txBody>
                  <a:tcPr/>
                </a:tc>
                <a:tc>
                  <a:txBody>
                    <a:bodyPr/>
                    <a:lstStyle/>
                    <a:p>
                      <a:pPr algn="ctr"/>
                      <a:r>
                        <a:rPr lang="pt-BR" dirty="0" smtClean="0"/>
                        <a:t>Pentapartida</a:t>
                      </a:r>
                      <a:endParaRPr lang="pt-BR" dirty="0"/>
                    </a:p>
                  </a:txBody>
                  <a:tcPr/>
                </a:tc>
              </a:tr>
              <a:tr h="370840">
                <a:tc>
                  <a:txBody>
                    <a:bodyPr/>
                    <a:lstStyle/>
                    <a:p>
                      <a:r>
                        <a:rPr lang="pt-BR" dirty="0" smtClean="0"/>
                        <a:t>NÃO VINCULADOS</a:t>
                      </a:r>
                      <a:endParaRPr lang="pt-BR" dirty="0"/>
                    </a:p>
                  </a:txBody>
                  <a:tcPr/>
                </a:tc>
                <a:tc>
                  <a:txBody>
                    <a:bodyPr/>
                    <a:lstStyle/>
                    <a:p>
                      <a:r>
                        <a:rPr lang="pt-BR" dirty="0" smtClean="0"/>
                        <a:t>IMPOSTOS</a:t>
                      </a:r>
                    </a:p>
                  </a:txBody>
                  <a:tcPr/>
                </a:tc>
                <a:tc>
                  <a:txBody>
                    <a:bodyPr/>
                    <a:lstStyle/>
                    <a:p>
                      <a:r>
                        <a:rPr lang="pt-BR" dirty="0" smtClean="0"/>
                        <a:t>IMPOSTOS </a:t>
                      </a:r>
                      <a:endParaRPr lang="pt-BR" dirty="0"/>
                    </a:p>
                  </a:txBody>
                  <a:tcPr/>
                </a:tc>
              </a:tr>
              <a:tr h="370840">
                <a:tc>
                  <a:txBody>
                    <a:bodyPr/>
                    <a:lstStyle/>
                    <a:p>
                      <a:r>
                        <a:rPr lang="pt-BR" dirty="0" smtClean="0"/>
                        <a:t>VINCULADOS</a:t>
                      </a:r>
                      <a:endParaRPr lang="pt-BR" dirty="0"/>
                    </a:p>
                  </a:txBody>
                  <a:tcPr/>
                </a:tc>
                <a:tc>
                  <a:txBody>
                    <a:bodyPr/>
                    <a:lstStyle/>
                    <a:p>
                      <a:r>
                        <a:rPr lang="pt-BR" dirty="0" smtClean="0"/>
                        <a:t>TAXAS</a:t>
                      </a:r>
                      <a:endParaRPr lang="pt-BR" dirty="0"/>
                    </a:p>
                  </a:txBody>
                  <a:tcPr/>
                </a:tc>
                <a:tc>
                  <a:txBody>
                    <a:bodyPr/>
                    <a:lstStyle/>
                    <a:p>
                      <a:r>
                        <a:rPr lang="pt-BR" dirty="0" smtClean="0"/>
                        <a:t>TAXAS</a:t>
                      </a:r>
                      <a:endParaRPr lang="pt-BR" dirty="0"/>
                    </a:p>
                  </a:txBody>
                  <a:tcPr/>
                </a:tc>
              </a:tr>
              <a:tr h="370840">
                <a:tc>
                  <a:txBody>
                    <a:bodyPr/>
                    <a:lstStyle/>
                    <a:p>
                      <a:endParaRPr lang="pt-BR" dirty="0"/>
                    </a:p>
                  </a:txBody>
                  <a:tcPr/>
                </a:tc>
                <a:tc>
                  <a:txBody>
                    <a:bodyPr/>
                    <a:lstStyle/>
                    <a:p>
                      <a:r>
                        <a:rPr lang="pt-BR" dirty="0" smtClean="0"/>
                        <a:t>CONTRIBUIÇÕES DE MELHORIA</a:t>
                      </a:r>
                      <a:endParaRPr lang="pt-BR" dirty="0"/>
                    </a:p>
                  </a:txBody>
                  <a:tcPr/>
                </a:tc>
                <a:tc>
                  <a:txBody>
                    <a:bodyPr/>
                    <a:lstStyle/>
                    <a:p>
                      <a:r>
                        <a:rPr lang="pt-BR" dirty="0" smtClean="0"/>
                        <a:t>CONTRIBUIÇÕES DE MELHORIA</a:t>
                      </a:r>
                      <a:endParaRPr lang="pt-BR" dirty="0"/>
                    </a:p>
                  </a:txBody>
                  <a:tcPr/>
                </a:tc>
              </a:tr>
              <a:tr h="370840">
                <a:tc>
                  <a:txBody>
                    <a:bodyPr/>
                    <a:lstStyle/>
                    <a:p>
                      <a:endParaRPr lang="pt-BR" dirty="0"/>
                    </a:p>
                  </a:txBody>
                  <a:tcPr/>
                </a:tc>
                <a:tc>
                  <a:txBody>
                    <a:bodyPr/>
                    <a:lstStyle/>
                    <a:p>
                      <a:endParaRPr lang="pt-BR" dirty="0"/>
                    </a:p>
                  </a:txBody>
                  <a:tcPr/>
                </a:tc>
                <a:tc>
                  <a:txBody>
                    <a:bodyPr/>
                    <a:lstStyle/>
                    <a:p>
                      <a:r>
                        <a:rPr lang="pt-BR" dirty="0" smtClean="0"/>
                        <a:t>EMPRÉSTIMOS COMPULSÓRIOS</a:t>
                      </a:r>
                      <a:endParaRPr lang="pt-BR" dirty="0"/>
                    </a:p>
                  </a:txBody>
                  <a:tcPr/>
                </a:tc>
              </a:tr>
              <a:tr h="370840">
                <a:tc>
                  <a:txBody>
                    <a:bodyPr/>
                    <a:lstStyle/>
                    <a:p>
                      <a:endParaRPr lang="pt-BR" dirty="0"/>
                    </a:p>
                  </a:txBody>
                  <a:tcPr/>
                </a:tc>
                <a:tc>
                  <a:txBody>
                    <a:bodyPr/>
                    <a:lstStyle/>
                    <a:p>
                      <a:endParaRPr lang="pt-BR" dirty="0"/>
                    </a:p>
                  </a:txBody>
                  <a:tcPr/>
                </a:tc>
                <a:tc>
                  <a:txBody>
                    <a:bodyPr/>
                    <a:lstStyle/>
                    <a:p>
                      <a:r>
                        <a:rPr lang="pt-BR" dirty="0" smtClean="0"/>
                        <a:t>CONTRIBUIÇÕES SOCIAIS / ESPECIAIS</a:t>
                      </a:r>
                      <a:endParaRPr lang="pt-BR" dirty="0"/>
                    </a:p>
                  </a:txBody>
                  <a:tcPr/>
                </a:tc>
              </a:tr>
              <a:tr h="370840">
                <a:tc>
                  <a:txBody>
                    <a:bodyPr/>
                    <a:lstStyle/>
                    <a:p>
                      <a:endParaRPr lang="pt-BR" dirty="0"/>
                    </a:p>
                  </a:txBody>
                  <a:tcPr/>
                </a:tc>
                <a:tc>
                  <a:txBody>
                    <a:bodyPr/>
                    <a:lstStyle/>
                    <a:p>
                      <a:endParaRPr lang="pt-BR" dirty="0"/>
                    </a:p>
                  </a:txBody>
                  <a:tcPr/>
                </a:tc>
                <a:tc>
                  <a:txBody>
                    <a:bodyPr/>
                    <a:lstStyle/>
                    <a:p>
                      <a:endParaRPr lang="pt-BR" dirty="0"/>
                    </a:p>
                  </a:txBody>
                  <a:tcPr/>
                </a:tc>
              </a:tr>
              <a:tr h="370840">
                <a:tc>
                  <a:txBody>
                    <a:bodyPr/>
                    <a:lstStyle/>
                    <a:p>
                      <a:r>
                        <a:rPr lang="pt-BR" dirty="0" smtClean="0"/>
                        <a:t>Sacha Calmon</a:t>
                      </a:r>
                      <a:r>
                        <a:rPr lang="pt-BR" baseline="0" dirty="0" smtClean="0"/>
                        <a:t> Navarro Coelho</a:t>
                      </a:r>
                      <a:endParaRPr lang="pt-BR" dirty="0"/>
                    </a:p>
                  </a:txBody>
                  <a:tcPr>
                    <a:solidFill>
                      <a:srgbClr val="FFFF00"/>
                    </a:solidFill>
                  </a:tcPr>
                </a:tc>
                <a:tc>
                  <a:txBody>
                    <a:bodyPr/>
                    <a:lstStyle/>
                    <a:p>
                      <a:r>
                        <a:rPr lang="pt-BR" dirty="0" smtClean="0"/>
                        <a:t>Geraldo Ataliba</a:t>
                      </a:r>
                      <a:endParaRPr lang="pt-BR" dirty="0"/>
                    </a:p>
                  </a:txBody>
                  <a:tcPr>
                    <a:solidFill>
                      <a:srgbClr val="FFFF00"/>
                    </a:solidFill>
                  </a:tcPr>
                </a:tc>
                <a:tc>
                  <a:txBody>
                    <a:bodyPr/>
                    <a:lstStyle/>
                    <a:p>
                      <a:r>
                        <a:rPr lang="pt-BR" dirty="0" smtClean="0"/>
                        <a:t>CF de 1988, segundo maior</a:t>
                      </a:r>
                      <a:r>
                        <a:rPr lang="pt-BR" baseline="0" dirty="0" smtClean="0"/>
                        <a:t> parte da doutrina</a:t>
                      </a:r>
                      <a:endParaRPr lang="pt-BR" dirty="0"/>
                    </a:p>
                  </a:txBody>
                  <a:tcPr>
                    <a:solidFill>
                      <a:srgbClr val="FFFF00"/>
                    </a:solidFill>
                  </a:tcPr>
                </a:tc>
              </a:tr>
            </a:tbl>
          </a:graphicData>
        </a:graphic>
      </p:graphicFrame>
    </p:spTree>
    <p:extLst>
      <p:ext uri="{BB962C8B-B14F-4D97-AF65-F5344CB8AC3E}">
        <p14:creationId xmlns:p14="http://schemas.microsoft.com/office/powerpoint/2010/main" xmlns="" val="94793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graphicFrame>
        <p:nvGraphicFramePr>
          <p:cNvPr id="4" name="Espaço Reservado para Conteúdo 4"/>
          <p:cNvGraphicFramePr>
            <a:graphicFrameLocks noGrp="1"/>
          </p:cNvGraphicFramePr>
          <p:nvPr>
            <p:ph sz="quarter" idx="1"/>
            <p:extLst>
              <p:ext uri="{D42A27DB-BD31-4B8C-83A1-F6EECF244321}">
                <p14:modId xmlns:p14="http://schemas.microsoft.com/office/powerpoint/2010/main" xmlns="" val="1461685046"/>
              </p:ext>
            </p:extLst>
          </p:nvPr>
        </p:nvGraphicFramePr>
        <p:xfrm>
          <a:off x="0" y="0"/>
          <a:ext cx="9144000" cy="6858000"/>
        </p:xfrm>
        <a:graphic>
          <a:graphicData uri="http://schemas.openxmlformats.org/drawingml/2006/table">
            <a:tbl>
              <a:tblPr firstRow="1" bandRow="1">
                <a:tableStyleId>{7DF18680-E054-41AD-8BC1-D1AEF772440D}</a:tableStyleId>
              </a:tblPr>
              <a:tblGrid>
                <a:gridCol w="2935142"/>
                <a:gridCol w="6208858"/>
              </a:tblGrid>
              <a:tr h="6858000">
                <a:tc>
                  <a:txBody>
                    <a:bodyPr/>
                    <a:lstStyle/>
                    <a:p>
                      <a:pPr algn="l"/>
                      <a:r>
                        <a:rPr lang="pt-BR" sz="3600" dirty="0" smtClean="0"/>
                        <a:t>IMPOSTOS</a:t>
                      </a:r>
                      <a:endParaRPr lang="pt-BR" sz="3600" b="1" dirty="0"/>
                    </a:p>
                  </a:txBody>
                  <a:tcPr anchor="ctr"/>
                </a:tc>
                <a:tc>
                  <a:txBody>
                    <a:bodyPr/>
                    <a:lstStyle/>
                    <a:p>
                      <a:pPr algn="l">
                        <a:buFont typeface="Arial" pitchFamily="34" charset="0"/>
                        <a:buChar char="•"/>
                      </a:pPr>
                      <a:r>
                        <a:rPr lang="pt-BR" sz="3200" dirty="0" smtClean="0"/>
                        <a:t>Não</a:t>
                      </a:r>
                      <a:r>
                        <a:rPr lang="pt-BR" sz="3200" baseline="0" dirty="0" smtClean="0"/>
                        <a:t> vinculados, caráter contributivo</a:t>
                      </a:r>
                    </a:p>
                    <a:p>
                      <a:pPr algn="l">
                        <a:buFont typeface="Arial" pitchFamily="34" charset="0"/>
                        <a:buChar char="•"/>
                      </a:pPr>
                      <a:endParaRPr lang="pt-BR" sz="3200" baseline="0" dirty="0" smtClean="0"/>
                    </a:p>
                    <a:p>
                      <a:pPr algn="l">
                        <a:buFont typeface="Arial" pitchFamily="34" charset="0"/>
                        <a:buChar char="•"/>
                      </a:pPr>
                      <a:r>
                        <a:rPr lang="pt-BR" sz="3200" baseline="0" dirty="0" smtClean="0"/>
                        <a:t>Não podem ser destinados a fundo específico</a:t>
                      </a:r>
                    </a:p>
                    <a:p>
                      <a:pPr algn="l">
                        <a:buFont typeface="Arial" pitchFamily="34" charset="0"/>
                        <a:buChar char="•"/>
                      </a:pPr>
                      <a:endParaRPr lang="pt-BR" sz="3200" baseline="0" dirty="0" smtClean="0"/>
                    </a:p>
                    <a:p>
                      <a:pPr algn="l">
                        <a:buFont typeface="Arial" pitchFamily="34" charset="0"/>
                        <a:buChar char="•"/>
                      </a:pPr>
                      <a:r>
                        <a:rPr lang="pt-BR" sz="3200" baseline="0" dirty="0" smtClean="0"/>
                        <a:t>Normalmente, fundam-se na manifestação de capacidade contributiva, devendo a sua graduação respeitá-la, se possível</a:t>
                      </a:r>
                    </a:p>
                  </a:txBody>
                  <a:tcPr anchor="ctr"/>
                </a:tc>
              </a:tr>
            </a:tbl>
          </a:graphicData>
        </a:graphic>
      </p:graphicFrame>
    </p:spTree>
    <p:extLst>
      <p:ext uri="{BB962C8B-B14F-4D97-AF65-F5344CB8AC3E}">
        <p14:creationId xmlns:p14="http://schemas.microsoft.com/office/powerpoint/2010/main" xmlns="" val="35058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graphicFrame>
        <p:nvGraphicFramePr>
          <p:cNvPr id="4" name="Espaço Reservado para Conteúdo 3"/>
          <p:cNvGraphicFramePr>
            <a:graphicFrameLocks noGrp="1"/>
          </p:cNvGraphicFramePr>
          <p:nvPr>
            <p:ph sz="quarter" idx="1"/>
            <p:extLst>
              <p:ext uri="{D42A27DB-BD31-4B8C-83A1-F6EECF244321}">
                <p14:modId xmlns:p14="http://schemas.microsoft.com/office/powerpoint/2010/main" xmlns="" val="2239387518"/>
              </p:ext>
            </p:extLst>
          </p:nvPr>
        </p:nvGraphicFramePr>
        <p:xfrm>
          <a:off x="1" y="0"/>
          <a:ext cx="9144000" cy="6858000"/>
        </p:xfrm>
        <a:graphic>
          <a:graphicData uri="http://schemas.openxmlformats.org/drawingml/2006/table">
            <a:tbl>
              <a:tblPr firstRow="1" bandRow="1">
                <a:tableStyleId>{93296810-A885-4BE3-A3E7-6D5BEEA58F35}</a:tableStyleId>
              </a:tblPr>
              <a:tblGrid>
                <a:gridCol w="2376263"/>
                <a:gridCol w="6767737"/>
              </a:tblGrid>
              <a:tr h="6858000">
                <a:tc>
                  <a:txBody>
                    <a:bodyPr/>
                    <a:lstStyle/>
                    <a:p>
                      <a:pPr algn="l"/>
                      <a:r>
                        <a:rPr lang="pt-BR" sz="3200" b="1" dirty="0" smtClean="0"/>
                        <a:t>TAXAS</a:t>
                      </a:r>
                    </a:p>
                  </a:txBody>
                  <a:tcPr anchor="ctr"/>
                </a:tc>
                <a:tc>
                  <a:txBody>
                    <a:bodyPr/>
                    <a:lstStyle/>
                    <a:p>
                      <a:pPr>
                        <a:buFont typeface="Arial" pitchFamily="34" charset="0"/>
                        <a:buChar char="•"/>
                      </a:pPr>
                      <a:r>
                        <a:rPr lang="pt-BR" sz="3200" dirty="0" smtClean="0"/>
                        <a:t>Vinculadas, caráter retributivo</a:t>
                      </a:r>
                    </a:p>
                    <a:p>
                      <a:pPr>
                        <a:buFont typeface="Arial" pitchFamily="34" charset="0"/>
                        <a:buChar char="•"/>
                      </a:pPr>
                      <a:r>
                        <a:rPr lang="pt-BR" sz="3200" dirty="0" smtClean="0"/>
                        <a:t>Poder</a:t>
                      </a:r>
                      <a:r>
                        <a:rPr lang="pt-BR" sz="3200" baseline="0" dirty="0" smtClean="0"/>
                        <a:t> de polícia ou prestação de serviço</a:t>
                      </a:r>
                    </a:p>
                    <a:p>
                      <a:pPr>
                        <a:buFont typeface="Arial" pitchFamily="34" charset="0"/>
                        <a:buChar char="•"/>
                      </a:pPr>
                      <a:r>
                        <a:rPr lang="pt-BR" sz="3200" baseline="0" dirty="0" smtClean="0"/>
                        <a:t>base de cálculo não pode ser própria de imposto</a:t>
                      </a:r>
                    </a:p>
                    <a:p>
                      <a:pPr>
                        <a:buFont typeface="Arial" pitchFamily="34" charset="0"/>
                        <a:buChar char="•"/>
                      </a:pPr>
                      <a:r>
                        <a:rPr lang="pt-BR" sz="3200" baseline="0" dirty="0" smtClean="0"/>
                        <a:t>Diferença em relação ao preço público: compulsoriedade</a:t>
                      </a:r>
                      <a:endParaRPr lang="pt-BR" sz="3200" dirty="0"/>
                    </a:p>
                  </a:txBody>
                  <a:tcPr anchor="ctr"/>
                </a:tc>
              </a:tr>
            </a:tbl>
          </a:graphicData>
        </a:graphic>
      </p:graphicFrame>
    </p:spTree>
    <p:extLst>
      <p:ext uri="{BB962C8B-B14F-4D97-AF65-F5344CB8AC3E}">
        <p14:creationId xmlns:p14="http://schemas.microsoft.com/office/powerpoint/2010/main" xmlns="" val="3356687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lstStyle/>
          <a:p>
            <a:endParaRPr lang="pt-BR" dirty="0"/>
          </a:p>
        </p:txBody>
      </p:sp>
      <p:graphicFrame>
        <p:nvGraphicFramePr>
          <p:cNvPr id="4" name="Espaço Reservado para Conteúdo 3"/>
          <p:cNvGraphicFramePr>
            <a:graphicFrameLocks/>
          </p:cNvGraphicFramePr>
          <p:nvPr>
            <p:extLst>
              <p:ext uri="{D42A27DB-BD31-4B8C-83A1-F6EECF244321}">
                <p14:modId xmlns:p14="http://schemas.microsoft.com/office/powerpoint/2010/main" xmlns="" val="1518676458"/>
              </p:ext>
            </p:extLst>
          </p:nvPr>
        </p:nvGraphicFramePr>
        <p:xfrm>
          <a:off x="1" y="0"/>
          <a:ext cx="9144000" cy="6858000"/>
        </p:xfrm>
        <a:graphic>
          <a:graphicData uri="http://schemas.openxmlformats.org/drawingml/2006/table">
            <a:tbl>
              <a:tblPr firstRow="1" bandRow="1">
                <a:tableStyleId>{21E4AEA4-8DFA-4A89-87EB-49C32662AFE0}</a:tableStyleId>
              </a:tblPr>
              <a:tblGrid>
                <a:gridCol w="3779911"/>
                <a:gridCol w="5364089"/>
              </a:tblGrid>
              <a:tr h="6858000">
                <a:tc>
                  <a:txBody>
                    <a:bodyPr/>
                    <a:lstStyle/>
                    <a:p>
                      <a:pPr algn="l"/>
                      <a:r>
                        <a:rPr lang="pt-BR" sz="3200" dirty="0" smtClean="0"/>
                        <a:t>CONTRIBUIÇÕES DE MELHORIA</a:t>
                      </a:r>
                      <a:endParaRPr lang="pt-BR" sz="4800" b="1" dirty="0" smtClean="0"/>
                    </a:p>
                  </a:txBody>
                  <a:tcPr anchor="ctr"/>
                </a:tc>
                <a:tc>
                  <a:txBody>
                    <a:bodyPr/>
                    <a:lstStyle/>
                    <a:p>
                      <a:pPr marL="457200" indent="-457200" fontAlgn="t">
                        <a:buFont typeface="Arial" pitchFamily="34" charset="0"/>
                        <a:buChar char="•"/>
                      </a:pPr>
                      <a:r>
                        <a:rPr lang="pt-BR" sz="3200" dirty="0" smtClean="0"/>
                        <a:t>Vinculadas, caráter retributivo</a:t>
                      </a:r>
                    </a:p>
                    <a:p>
                      <a:pPr marL="457200" indent="-457200" fontAlgn="t">
                        <a:buFont typeface="Arial" pitchFamily="34" charset="0"/>
                        <a:buChar char="•"/>
                      </a:pPr>
                      <a:r>
                        <a:rPr lang="pt-BR" sz="3200" dirty="0" smtClean="0"/>
                        <a:t>Limite total: custo total da obra </a:t>
                      </a:r>
                    </a:p>
                    <a:p>
                      <a:pPr marL="457200" indent="-457200" fontAlgn="t">
                        <a:buFont typeface="Arial" pitchFamily="34" charset="0"/>
                        <a:buChar char="•"/>
                      </a:pPr>
                      <a:r>
                        <a:rPr lang="pt-BR" sz="3200" dirty="0" smtClean="0"/>
                        <a:t>Limite individual: valorização do imóvel </a:t>
                      </a:r>
                    </a:p>
                    <a:p>
                      <a:pPr>
                        <a:buFont typeface="Arial" pitchFamily="34" charset="0"/>
                        <a:buChar char="•"/>
                      </a:pPr>
                      <a:endParaRPr lang="pt-BR" sz="3200" dirty="0" smtClean="0"/>
                    </a:p>
                  </a:txBody>
                  <a:tcPr anchor="ctr"/>
                </a:tc>
              </a:tr>
            </a:tbl>
          </a:graphicData>
        </a:graphic>
      </p:graphicFrame>
    </p:spTree>
    <p:extLst>
      <p:ext uri="{BB962C8B-B14F-4D97-AF65-F5344CB8AC3E}">
        <p14:creationId xmlns:p14="http://schemas.microsoft.com/office/powerpoint/2010/main" xmlns="" val="908478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endParaRPr lang="pt-BR" dirty="0"/>
          </a:p>
        </p:txBody>
      </p:sp>
      <p:sp>
        <p:nvSpPr>
          <p:cNvPr id="3" name="Espaço Reservado para Conteúdo 2"/>
          <p:cNvSpPr>
            <a:spLocks noGrp="1"/>
          </p:cNvSpPr>
          <p:nvPr>
            <p:ph sz="quarter" idx="1"/>
          </p:nvPr>
        </p:nvSpPr>
        <p:spPr/>
        <p:txBody>
          <a:bodyPr>
            <a:normAutofit/>
          </a:bodyPr>
          <a:lstStyle/>
          <a:p>
            <a:pPr fontAlgn="t"/>
            <a:endParaRPr lang="pt-BR" dirty="0"/>
          </a:p>
        </p:txBody>
      </p:sp>
      <p:graphicFrame>
        <p:nvGraphicFramePr>
          <p:cNvPr id="6" name="Espaço Reservado para Conteúdo 3"/>
          <p:cNvGraphicFramePr>
            <a:graphicFrameLocks/>
          </p:cNvGraphicFramePr>
          <p:nvPr>
            <p:extLst>
              <p:ext uri="{D42A27DB-BD31-4B8C-83A1-F6EECF244321}">
                <p14:modId xmlns:p14="http://schemas.microsoft.com/office/powerpoint/2010/main" xmlns="" val="1598548965"/>
              </p:ext>
            </p:extLst>
          </p:nvPr>
        </p:nvGraphicFramePr>
        <p:xfrm>
          <a:off x="1" y="0"/>
          <a:ext cx="9144000" cy="6858000"/>
        </p:xfrm>
        <a:graphic>
          <a:graphicData uri="http://schemas.openxmlformats.org/drawingml/2006/table">
            <a:tbl>
              <a:tblPr firstRow="1" bandRow="1">
                <a:tableStyleId>{5C22544A-7EE6-4342-B048-85BDC9FD1C3A}</a:tableStyleId>
              </a:tblPr>
              <a:tblGrid>
                <a:gridCol w="3563887"/>
                <a:gridCol w="5580113"/>
              </a:tblGrid>
              <a:tr h="685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3200" dirty="0" smtClean="0"/>
                        <a:t>EMPRÉSTIMOS COMPULSÓRIOS</a:t>
                      </a:r>
                    </a:p>
                  </a:txBody>
                  <a:tcPr anchor="ctr"/>
                </a:tc>
                <a:tc>
                  <a:txBody>
                    <a:bodyPr/>
                    <a:lstStyle/>
                    <a:p>
                      <a:pPr marL="457200" indent="-457200" algn="l" fontAlgn="t">
                        <a:buFont typeface="Arial" pitchFamily="34" charset="0"/>
                        <a:buChar char="•"/>
                      </a:pPr>
                      <a:r>
                        <a:rPr lang="pt-BR" sz="3200" dirty="0" smtClean="0"/>
                        <a:t>Competência exclusiva da União</a:t>
                      </a:r>
                    </a:p>
                    <a:p>
                      <a:pPr marL="457200" indent="-457200" algn="l" fontAlgn="t">
                        <a:buFont typeface="Arial" pitchFamily="34" charset="0"/>
                        <a:buChar char="•"/>
                      </a:pPr>
                      <a:r>
                        <a:rPr lang="pt-BR" sz="3200" dirty="0" smtClean="0"/>
                        <a:t>Exige lei complementar</a:t>
                      </a:r>
                    </a:p>
                    <a:p>
                      <a:pPr marL="457200" indent="-457200" algn="l" fontAlgn="t">
                        <a:buFont typeface="Arial" pitchFamily="34" charset="0"/>
                        <a:buChar char="•"/>
                      </a:pPr>
                      <a:r>
                        <a:rPr lang="pt-BR" sz="3200" dirty="0" smtClean="0"/>
                        <a:t>Destinação  é vinculada; restituição é obrigatória</a:t>
                      </a:r>
                    </a:p>
                    <a:p>
                      <a:pPr marL="457200" indent="-457200" algn="l" fontAlgn="t">
                        <a:buFont typeface="Arial" pitchFamily="34" charset="0"/>
                        <a:buChar char="•"/>
                      </a:pPr>
                      <a:r>
                        <a:rPr lang="pt-BR" sz="3200" dirty="0" smtClean="0"/>
                        <a:t>Hipóteses: 1) despesas extraordinárias de guerra (ou sua iminência) e de calamidade pública;</a:t>
                      </a:r>
                      <a:r>
                        <a:rPr lang="pt-BR" sz="3200" baseline="0" dirty="0" smtClean="0"/>
                        <a:t> 2) investimento público urgente e de relevante interesse nacional</a:t>
                      </a:r>
                      <a:endParaRPr lang="pt-BR" sz="3200" dirty="0" smtClean="0"/>
                    </a:p>
                    <a:p>
                      <a:pPr algn="l">
                        <a:buFont typeface="Arial" pitchFamily="34" charset="0"/>
                        <a:buChar char="•"/>
                      </a:pPr>
                      <a:endParaRPr lang="pt-BR" sz="3200" dirty="0" smtClean="0"/>
                    </a:p>
                  </a:txBody>
                  <a:tcPr anchor="ctr"/>
                </a:tc>
              </a:tr>
            </a:tbl>
          </a:graphicData>
        </a:graphic>
      </p:graphicFrame>
    </p:spTree>
    <p:extLst>
      <p:ext uri="{BB962C8B-B14F-4D97-AF65-F5344CB8AC3E}">
        <p14:creationId xmlns:p14="http://schemas.microsoft.com/office/powerpoint/2010/main" xmlns="" val="1271846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lstStyle/>
          <a:p>
            <a:endParaRPr lang="pt-BR" dirty="0"/>
          </a:p>
        </p:txBody>
      </p:sp>
      <p:graphicFrame>
        <p:nvGraphicFramePr>
          <p:cNvPr id="4" name="Espaço Reservado para Conteúdo 3"/>
          <p:cNvGraphicFramePr>
            <a:graphicFrameLocks/>
          </p:cNvGraphicFramePr>
          <p:nvPr>
            <p:extLst>
              <p:ext uri="{D42A27DB-BD31-4B8C-83A1-F6EECF244321}">
                <p14:modId xmlns:p14="http://schemas.microsoft.com/office/powerpoint/2010/main" xmlns="" val="3020613829"/>
              </p:ext>
            </p:extLst>
          </p:nvPr>
        </p:nvGraphicFramePr>
        <p:xfrm>
          <a:off x="1" y="0"/>
          <a:ext cx="9144000" cy="6858000"/>
        </p:xfrm>
        <a:graphic>
          <a:graphicData uri="http://schemas.openxmlformats.org/drawingml/2006/table">
            <a:tbl>
              <a:tblPr firstRow="1" bandRow="1">
                <a:tableStyleId>{073A0DAA-6AF3-43AB-8588-CEC1D06C72B9}</a:tableStyleId>
              </a:tblPr>
              <a:tblGrid>
                <a:gridCol w="3779911"/>
                <a:gridCol w="5364089"/>
              </a:tblGrid>
              <a:tr h="6858000">
                <a:tc>
                  <a:txBody>
                    <a:bodyPr/>
                    <a:lstStyle/>
                    <a:p>
                      <a:pPr algn="ctr" fontAlgn="ctr"/>
                      <a:r>
                        <a:rPr lang="pt-BR" sz="3200" dirty="0" smtClean="0"/>
                        <a:t>CONTRIBUIÇÕES ESPECIAIS</a:t>
                      </a:r>
                      <a:endParaRPr lang="pt-BR" sz="3200" dirty="0"/>
                    </a:p>
                  </a:txBody>
                  <a:tcPr anchor="ctr"/>
                </a:tc>
                <a:tc>
                  <a:txBody>
                    <a:bodyPr/>
                    <a:lstStyle/>
                    <a:p>
                      <a:pPr marL="457200" indent="-457200" fontAlgn="t">
                        <a:buFont typeface="Arial" pitchFamily="34" charset="0"/>
                        <a:buChar char="•"/>
                      </a:pPr>
                      <a:r>
                        <a:rPr lang="pt-BR" sz="3200" dirty="0" smtClean="0"/>
                        <a:t>Destinação é, em regra, vinculada</a:t>
                      </a:r>
                    </a:p>
                    <a:p>
                      <a:pPr marL="457200" indent="-457200" fontAlgn="t">
                        <a:buFont typeface="Arial" pitchFamily="34" charset="0"/>
                        <a:buChar char="•"/>
                      </a:pPr>
                      <a:r>
                        <a:rPr lang="pt-BR" sz="3200" dirty="0" smtClean="0"/>
                        <a:t>Sociais, CIDE, de categoria profissional, COSIP(?)</a:t>
                      </a:r>
                    </a:p>
                    <a:p>
                      <a:pPr marL="457200" indent="-457200" fontAlgn="t">
                        <a:buFont typeface="Arial" pitchFamily="34" charset="0"/>
                        <a:buChar char="•"/>
                      </a:pPr>
                      <a:r>
                        <a:rPr lang="pt-BR" sz="3200" dirty="0" smtClean="0"/>
                        <a:t>Fato gerador é similar ao dos impostos, sendo possível </a:t>
                      </a:r>
                      <a:r>
                        <a:rPr lang="pt-BR" sz="3200" dirty="0" smtClean="0"/>
                        <a:t>aferir </a:t>
                      </a:r>
                      <a:r>
                        <a:rPr lang="pt-BR" sz="3200" dirty="0" smtClean="0"/>
                        <a:t>capacidade contributiva</a:t>
                      </a:r>
                    </a:p>
                    <a:p>
                      <a:pPr>
                        <a:buFont typeface="Arial" pitchFamily="34" charset="0"/>
                        <a:buChar char="•"/>
                      </a:pPr>
                      <a:endParaRPr lang="pt-BR" sz="3200" dirty="0" smtClean="0"/>
                    </a:p>
                  </a:txBody>
                  <a:tcPr anchor="ctr"/>
                </a:tc>
              </a:tr>
            </a:tbl>
          </a:graphicData>
        </a:graphic>
      </p:graphicFrame>
    </p:spTree>
    <p:extLst>
      <p:ext uri="{BB962C8B-B14F-4D97-AF65-F5344CB8AC3E}">
        <p14:creationId xmlns:p14="http://schemas.microsoft.com/office/powerpoint/2010/main" xmlns="" val="3131295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Autofit/>
          </a:bodyPr>
          <a:lstStyle/>
          <a:p>
            <a:pPr algn="ctr"/>
            <a:r>
              <a:rPr lang="pt-BR" sz="3600" b="1" dirty="0" smtClean="0"/>
              <a:t>Princípios Constitucionais Tributários</a:t>
            </a:r>
            <a:endParaRPr lang="pt-BR" sz="3600" b="1" dirty="0"/>
          </a:p>
        </p:txBody>
      </p:sp>
    </p:spTree>
    <p:extLst>
      <p:ext uri="{BB962C8B-B14F-4D97-AF65-F5344CB8AC3E}">
        <p14:creationId xmlns:p14="http://schemas.microsoft.com/office/powerpoint/2010/main" xmlns="" val="1799710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5"/>
          <p:cNvSpPr>
            <a:spLocks noGrp="1"/>
          </p:cNvSpPr>
          <p:nvPr>
            <p:ph type="body" idx="1"/>
          </p:nvPr>
        </p:nvSpPr>
        <p:spPr/>
        <p:txBody>
          <a:bodyPr>
            <a:noAutofit/>
          </a:bodyPr>
          <a:lstStyle/>
          <a:p>
            <a:r>
              <a:rPr lang="pt-BR" sz="3600" dirty="0" smtClean="0"/>
              <a:t>Carga tributária brasileira</a:t>
            </a:r>
          </a:p>
          <a:p>
            <a:r>
              <a:rPr lang="pt-BR" sz="3600" dirty="0" smtClean="0"/>
              <a:t>Federalismo</a:t>
            </a:r>
          </a:p>
          <a:p>
            <a:r>
              <a:rPr lang="pt-BR" sz="3600" dirty="0" smtClean="0"/>
              <a:t>Espécies Tributárias</a:t>
            </a:r>
          </a:p>
          <a:p>
            <a:r>
              <a:rPr lang="pt-BR" sz="3600" dirty="0" smtClean="0"/>
              <a:t>Princípios Constitucionais Tributários</a:t>
            </a:r>
          </a:p>
          <a:p>
            <a:endParaRPr lang="pt-BR" sz="3600" dirty="0" smtClean="0"/>
          </a:p>
        </p:txBody>
      </p:sp>
      <p:sp>
        <p:nvSpPr>
          <p:cNvPr id="9" name="Título 8"/>
          <p:cNvSpPr>
            <a:spLocks noGrp="1"/>
          </p:cNvSpPr>
          <p:nvPr>
            <p:ph type="title"/>
          </p:nvPr>
        </p:nvSpPr>
        <p:spPr/>
        <p:txBody>
          <a:bodyPr>
            <a:noAutofit/>
          </a:bodyPr>
          <a:lstStyle/>
          <a:p>
            <a:pPr algn="ctr"/>
            <a:r>
              <a:rPr lang="pt-BR" b="1" dirty="0" smtClean="0"/>
              <a:t>O Sistema Tributário Nacional</a:t>
            </a:r>
            <a:endParaRPr lang="pt-BR" b="1" dirty="0"/>
          </a:p>
        </p:txBody>
      </p:sp>
    </p:spTree>
    <p:extLst>
      <p:ext uri="{BB962C8B-B14F-4D97-AF65-F5344CB8AC3E}">
        <p14:creationId xmlns:p14="http://schemas.microsoft.com/office/powerpoint/2010/main" xmlns="" val="3679127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O que é um princípio?</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algn="just"/>
            <a:r>
              <a:rPr lang="pt-BR" dirty="0" smtClean="0"/>
              <a:t>Concepção Civilista no início do séc. XX</a:t>
            </a:r>
          </a:p>
          <a:p>
            <a:pPr lvl="1" algn="just"/>
            <a:r>
              <a:rPr lang="pt-BR" dirty="0"/>
              <a:t>verdade jurídica universal, independente do direito </a:t>
            </a:r>
            <a:r>
              <a:rPr lang="pt-BR" dirty="0" smtClean="0"/>
              <a:t>positivo	</a:t>
            </a:r>
          </a:p>
          <a:p>
            <a:pPr algn="just"/>
            <a:r>
              <a:rPr lang="pt-BR" dirty="0" smtClean="0"/>
              <a:t>Corte Constitucional Italiana em 1955:</a:t>
            </a:r>
          </a:p>
          <a:p>
            <a:pPr lvl="1" algn="just"/>
            <a:r>
              <a:rPr lang="pt-BR" dirty="0" smtClean="0"/>
              <a:t>Orientações ou diretivas de caráter geral e fundamental, deduzida da conexão sistemática, coordenação ou íntima racionalidade das normas, que formam o tecido do ordenamento jurídico</a:t>
            </a:r>
          </a:p>
          <a:p>
            <a:pPr algn="just"/>
            <a:r>
              <a:rPr lang="pt-BR" dirty="0" smtClean="0"/>
              <a:t>Fase atual: princípios têm normatividade; questão é a diferença entre estes e as regras e qual deles é superior.</a:t>
            </a:r>
          </a:p>
          <a:p>
            <a:pPr algn="just"/>
            <a:endParaRPr lang="pt-BR" dirty="0" smtClean="0"/>
          </a:p>
          <a:p>
            <a:pPr algn="just"/>
            <a:endParaRPr lang="pt-BR" dirty="0"/>
          </a:p>
        </p:txBody>
      </p:sp>
    </p:spTree>
    <p:extLst>
      <p:ext uri="{BB962C8B-B14F-4D97-AF65-F5344CB8AC3E}">
        <p14:creationId xmlns:p14="http://schemas.microsoft.com/office/powerpoint/2010/main" xmlns="" val="148138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Conflito de princípios constitucionais</a:t>
            </a:r>
            <a:endParaRPr lang="pt-BR" dirty="0"/>
          </a:p>
        </p:txBody>
      </p:sp>
      <p:sp>
        <p:nvSpPr>
          <p:cNvPr id="3" name="Espaço Reservado para Conteúdo 2"/>
          <p:cNvSpPr>
            <a:spLocks noGrp="1"/>
          </p:cNvSpPr>
          <p:nvPr>
            <p:ph idx="1"/>
          </p:nvPr>
        </p:nvSpPr>
        <p:spPr/>
        <p:txBody>
          <a:bodyPr>
            <a:normAutofit fontScale="92500"/>
          </a:bodyPr>
          <a:lstStyle/>
          <a:p>
            <a:pPr algn="just"/>
            <a:r>
              <a:rPr lang="pt-BR" dirty="0" smtClean="0"/>
              <a:t>No confronto de princípios constitucionais, por exemplo, da Igualdade e da Legalidade, </a:t>
            </a:r>
            <a:r>
              <a:rPr lang="pt-BR" b="1" u="sng" dirty="0" smtClean="0"/>
              <a:t>a teoria das regras, “ou tudo ou nada”, é radical e inadequada </a:t>
            </a:r>
            <a:r>
              <a:rPr lang="pt-BR" dirty="0" smtClean="0"/>
              <a:t>(Dworkin)</a:t>
            </a:r>
            <a:endParaRPr lang="pt-BR" b="1" u="sng" dirty="0" smtClean="0"/>
          </a:p>
          <a:p>
            <a:pPr algn="just"/>
            <a:r>
              <a:rPr lang="pt-BR" dirty="0" smtClean="0"/>
              <a:t>A </a:t>
            </a:r>
            <a:r>
              <a:rPr lang="pt-BR" b="1" u="sng" dirty="0" smtClean="0"/>
              <a:t>ponderação entre os princípios </a:t>
            </a:r>
            <a:r>
              <a:rPr lang="pt-BR" dirty="0" smtClean="0"/>
              <a:t>(solução de </a:t>
            </a:r>
            <a:r>
              <a:rPr lang="pt-BR" dirty="0" err="1" smtClean="0"/>
              <a:t>Alexy</a:t>
            </a:r>
            <a:r>
              <a:rPr lang="pt-BR" dirty="0" smtClean="0"/>
              <a:t>) pode ser de grande ajuda, verificando, em cada caso concreto, em que medida a Igualdade foi atingida, mas também em que porção a Legalidade seria restringida, caso o procedimento concreto fosse desconsiderado</a:t>
            </a:r>
            <a:endParaRPr lang="pt-BR" dirty="0"/>
          </a:p>
        </p:txBody>
      </p:sp>
    </p:spTree>
    <p:extLst>
      <p:ext uri="{BB962C8B-B14F-4D97-AF65-F5344CB8AC3E}">
        <p14:creationId xmlns:p14="http://schemas.microsoft.com/office/powerpoint/2010/main" xmlns="" val="1141103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Princípio da Legalidade</a:t>
            </a:r>
          </a:p>
          <a:p>
            <a:endParaRPr lang="pt-BR" dirty="0"/>
          </a:p>
        </p:txBody>
      </p:sp>
      <p:sp>
        <p:nvSpPr>
          <p:cNvPr id="3" name="Espaço Reservado para Conteúdo 2"/>
          <p:cNvSpPr>
            <a:spLocks noGrp="1"/>
          </p:cNvSpPr>
          <p:nvPr>
            <p:ph sz="quarter" idx="1"/>
          </p:nvPr>
        </p:nvSpPr>
        <p:spPr/>
        <p:txBody>
          <a:bodyPr>
            <a:normAutofit/>
          </a:bodyPr>
          <a:lstStyle/>
          <a:p>
            <a:pPr marL="0" indent="0" algn="just">
              <a:buNone/>
            </a:pPr>
            <a:r>
              <a:rPr lang="pt-BR" dirty="0" smtClean="0"/>
              <a:t>Art. 150. Sem prejuízo de outras garantias asseguradas ao contribuinte, é vedado à União, aos Estados, ao Distrito Federal e aos Municípios:</a:t>
            </a:r>
          </a:p>
          <a:p>
            <a:pPr marL="0" indent="0" algn="just">
              <a:buNone/>
            </a:pPr>
            <a:endParaRPr lang="pt-BR" dirty="0" smtClean="0"/>
          </a:p>
          <a:p>
            <a:pPr marL="0" indent="0" algn="just">
              <a:buNone/>
            </a:pPr>
            <a:r>
              <a:rPr lang="pt-BR" dirty="0" smtClean="0"/>
              <a:t>I - exigir ou aumentar tributo sem lei que o estabeleça;</a:t>
            </a:r>
          </a:p>
          <a:p>
            <a:pPr algn="just"/>
            <a:endParaRPr lang="pt-BR" dirty="0" smtClean="0"/>
          </a:p>
        </p:txBody>
      </p:sp>
    </p:spTree>
    <p:extLst>
      <p:ext uri="{BB962C8B-B14F-4D97-AF65-F5344CB8AC3E}">
        <p14:creationId xmlns:p14="http://schemas.microsoft.com/office/powerpoint/2010/main" xmlns="" val="33158442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“Exceções” ao Princípio da legalidade</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t>Imposto de Importação e de Exportação</a:t>
            </a:r>
          </a:p>
          <a:p>
            <a:pPr algn="just"/>
            <a:r>
              <a:rPr lang="pt-BR" dirty="0" smtClean="0"/>
              <a:t>Imposto sobre Produtos Industrializados</a:t>
            </a:r>
          </a:p>
          <a:p>
            <a:pPr algn="just"/>
            <a:r>
              <a:rPr lang="pt-BR" dirty="0" smtClean="0"/>
              <a:t>Imposto sobre Operações Financeiras</a:t>
            </a:r>
          </a:p>
          <a:p>
            <a:pPr algn="just"/>
            <a:endParaRPr lang="pt-BR" dirty="0"/>
          </a:p>
          <a:p>
            <a:pPr marL="0" indent="0" algn="just">
              <a:buNone/>
            </a:pPr>
            <a:r>
              <a:rPr lang="pt-BR" dirty="0"/>
              <a:t>“O art. 153, § 1º, da Constituição estabelece expressamente que o Poder Executivo pode definir as alíquotas do II e do IPI, observados os limites estabelecidos em lei.” (</a:t>
            </a:r>
            <a:r>
              <a:rPr lang="pt-BR" b="1" dirty="0">
                <a:hlinkClick r:id="rId2"/>
              </a:rPr>
              <a:t>RE 429.306</a:t>
            </a:r>
            <a:r>
              <a:rPr lang="pt-BR" dirty="0"/>
              <a:t>, Rel. Min. </a:t>
            </a:r>
            <a:r>
              <a:rPr lang="pt-BR" b="1" dirty="0"/>
              <a:t>Joaquim Barbosa</a:t>
            </a:r>
            <a:r>
              <a:rPr lang="pt-BR" dirty="0"/>
              <a:t>, julgamento em 1º-2-2011, Segunda Turma,</a:t>
            </a:r>
            <a:r>
              <a:rPr lang="pt-BR" i="1" dirty="0"/>
              <a:t>DJE </a:t>
            </a:r>
            <a:r>
              <a:rPr lang="pt-BR" dirty="0"/>
              <a:t>de 16-3-2011.)</a:t>
            </a:r>
          </a:p>
        </p:txBody>
      </p:sp>
    </p:spTree>
    <p:extLst>
      <p:ext uri="{BB962C8B-B14F-4D97-AF65-F5344CB8AC3E}">
        <p14:creationId xmlns:p14="http://schemas.microsoft.com/office/powerpoint/2010/main" xmlns="" val="323028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Conteúdo 7"/>
          <p:cNvSpPr>
            <a:spLocks noGrp="1"/>
          </p:cNvSpPr>
          <p:nvPr>
            <p:ph idx="1"/>
          </p:nvPr>
        </p:nvSpPr>
        <p:spPr/>
        <p:txBody>
          <a:bodyPr>
            <a:noAutofit/>
          </a:bodyPr>
          <a:lstStyle/>
          <a:p>
            <a:pPr algn="just"/>
            <a:r>
              <a:rPr lang="pt-BR" sz="2500" dirty="0" smtClean="0"/>
              <a:t>Primeiras contribuições legislativas atribuídas a </a:t>
            </a:r>
            <a:r>
              <a:rPr lang="pt-BR" sz="2500" b="1" dirty="0" smtClean="0"/>
              <a:t>Sólon, legislador grego</a:t>
            </a:r>
          </a:p>
          <a:p>
            <a:pPr algn="just"/>
            <a:r>
              <a:rPr lang="pt-BR" sz="2500" b="1" dirty="0" smtClean="0"/>
              <a:t>Aristóteles</a:t>
            </a:r>
            <a:r>
              <a:rPr lang="pt-BR" sz="2500" dirty="0" smtClean="0"/>
              <a:t> defendia a igualdade </a:t>
            </a:r>
            <a:r>
              <a:rPr lang="pt-BR" sz="2500" b="1" dirty="0" smtClean="0"/>
              <a:t>“entre os iguais”, </a:t>
            </a:r>
            <a:r>
              <a:rPr lang="pt-BR" sz="2500" dirty="0" smtClean="0"/>
              <a:t>sendo a igualdade a base do direito</a:t>
            </a:r>
          </a:p>
          <a:p>
            <a:pPr algn="just"/>
            <a:r>
              <a:rPr lang="pt-BR" sz="2500" dirty="0" smtClean="0"/>
              <a:t>Aristóteles, no entanto, reconhecia a dificuldade de estabelecer a igualdade, mas já era claro o conceito formal da igualdade, que depende de um elemento central de comparação coerente com o objetivo dessa comparação. </a:t>
            </a:r>
          </a:p>
          <a:p>
            <a:pPr lvl="1" algn="just"/>
            <a:r>
              <a:rPr lang="pt-BR" sz="2500" dirty="0" smtClean="0"/>
              <a:t>Crítica de Kelsen: somente o legislador positivo diria o quem é ou não igual, não podendo uma moral racionalista diferenciar o bem do mal</a:t>
            </a:r>
          </a:p>
          <a:p>
            <a:pPr algn="just"/>
            <a:endParaRPr lang="pt-BR" sz="2500" dirty="0" smtClean="0"/>
          </a:p>
          <a:p>
            <a:pPr algn="just">
              <a:buNone/>
            </a:pPr>
            <a:endParaRPr lang="pt-BR" sz="2500" dirty="0"/>
          </a:p>
        </p:txBody>
      </p:sp>
      <p:sp>
        <p:nvSpPr>
          <p:cNvPr id="9" name="Título 6"/>
          <p:cNvSpPr txBox="1">
            <a:spLocks/>
          </p:cNvSpPr>
          <p:nvPr/>
        </p:nvSpPr>
        <p:spPr>
          <a:xfrm>
            <a:off x="601978" y="0"/>
            <a:ext cx="8229600" cy="10668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000" b="1" i="0" u="none" strike="noStrike" kern="1200" cap="none" spc="0" normalizeH="0" baseline="0" noProof="0" dirty="0" smtClean="0">
                <a:ln>
                  <a:noFill/>
                </a:ln>
                <a:solidFill>
                  <a:schemeClr val="tx2"/>
                </a:solidFill>
                <a:effectLst/>
                <a:uLnTx/>
                <a:uFillTx/>
                <a:latin typeface="+mj-lt"/>
                <a:ea typeface="+mj-ea"/>
                <a:cs typeface="+mj-cs"/>
              </a:rPr>
              <a:t>Igualdade</a:t>
            </a:r>
            <a:r>
              <a:rPr kumimoji="0" lang="pt-BR" sz="4000" b="1" i="0" u="none" strike="noStrike" kern="1200" cap="none" spc="0" normalizeH="0" noProof="0" dirty="0" smtClean="0">
                <a:ln>
                  <a:noFill/>
                </a:ln>
                <a:solidFill>
                  <a:schemeClr val="tx2"/>
                </a:solidFill>
                <a:effectLst/>
                <a:uLnTx/>
                <a:uFillTx/>
                <a:latin typeface="+mj-lt"/>
                <a:ea typeface="+mj-ea"/>
                <a:cs typeface="+mj-cs"/>
              </a:rPr>
              <a:t> –</a:t>
            </a:r>
            <a:r>
              <a:rPr kumimoji="0" lang="pt-BR" sz="4000" b="1" i="0" u="none" strike="noStrike" kern="1200" cap="none" spc="0" normalizeH="0" baseline="0" noProof="0" dirty="0" smtClean="0">
                <a:ln>
                  <a:noFill/>
                </a:ln>
                <a:solidFill>
                  <a:schemeClr val="tx2"/>
                </a:solidFill>
                <a:effectLst/>
                <a:uLnTx/>
                <a:uFillTx/>
                <a:latin typeface="+mj-lt"/>
                <a:ea typeface="+mj-ea"/>
                <a:cs typeface="+mj-cs"/>
              </a:rPr>
              <a:t> aspectos históricos</a:t>
            </a:r>
            <a:endParaRPr kumimoji="0" lang="pt-BR" sz="4000" b="1"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xmlns="" val="263900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Princípio da Igualdade</a:t>
            </a:r>
          </a:p>
          <a:p>
            <a:endParaRPr lang="pt-BR" b="1" dirty="0"/>
          </a:p>
        </p:txBody>
      </p:sp>
      <p:sp>
        <p:nvSpPr>
          <p:cNvPr id="3" name="Espaço Reservado para Conteúdo 2"/>
          <p:cNvSpPr>
            <a:spLocks noGrp="1"/>
          </p:cNvSpPr>
          <p:nvPr>
            <p:ph sz="quarter" idx="1"/>
          </p:nvPr>
        </p:nvSpPr>
        <p:spPr/>
        <p:txBody>
          <a:bodyPr>
            <a:normAutofit fontScale="92500"/>
          </a:bodyPr>
          <a:lstStyle/>
          <a:p>
            <a:pPr marL="0" indent="0" algn="just">
              <a:buNone/>
            </a:pPr>
            <a:r>
              <a:rPr lang="pt-BR" dirty="0" smtClean="0"/>
              <a:t>Art. 150. Sem prejuízo de outras garantias asseguradas ao contribuinte, é vedado à União, aos Estados, ao Distrito Federal e aos Municípios:</a:t>
            </a:r>
          </a:p>
          <a:p>
            <a:pPr marL="0" indent="0" algn="just">
              <a:buNone/>
            </a:pPr>
            <a:r>
              <a:rPr lang="pt-BR" dirty="0" smtClean="0"/>
              <a:t>II - instituir tratamento desigual entre contribuintes que se encontrem em situação equivalente, proibida qualquer distinção em razão de ocupação profissional ou função por eles exercida, independentemente da denominação jurídica dos rendimentos, títulos ou direitos;</a:t>
            </a:r>
            <a:endParaRPr lang="pt-BR" dirty="0"/>
          </a:p>
        </p:txBody>
      </p:sp>
    </p:spTree>
    <p:extLst>
      <p:ext uri="{BB962C8B-B14F-4D97-AF65-F5344CB8AC3E}">
        <p14:creationId xmlns:p14="http://schemas.microsoft.com/office/powerpoint/2010/main" xmlns="" val="36999658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t>Princípio da capacidade contributiva</a:t>
            </a:r>
            <a:endParaRPr lang="pt-BR" b="1" dirty="0"/>
          </a:p>
        </p:txBody>
      </p:sp>
      <p:sp>
        <p:nvSpPr>
          <p:cNvPr id="3" name="Espaço Reservado para Conteúdo 2"/>
          <p:cNvSpPr>
            <a:spLocks noGrp="1"/>
          </p:cNvSpPr>
          <p:nvPr>
            <p:ph sz="quarter" idx="1"/>
          </p:nvPr>
        </p:nvSpPr>
        <p:spPr/>
        <p:txBody>
          <a:bodyPr>
            <a:noAutofit/>
          </a:bodyPr>
          <a:lstStyle/>
          <a:p>
            <a:pPr marL="0" indent="0" algn="just">
              <a:buNone/>
            </a:pPr>
            <a:r>
              <a:rPr lang="pt-BR" sz="2700" dirty="0" smtClean="0"/>
              <a:t>Art. 145. A União, os Estados, o Distrito Federal e os Municípios poderão instituir os seguintes tributos:</a:t>
            </a:r>
          </a:p>
          <a:p>
            <a:pPr marL="0" indent="0" algn="just">
              <a:buNone/>
            </a:pPr>
            <a:r>
              <a:rPr lang="pt-BR" sz="2700" dirty="0" smtClean="0"/>
              <a:t>(...)</a:t>
            </a:r>
          </a:p>
          <a:p>
            <a:pPr marL="0" indent="0" algn="just">
              <a:buNone/>
            </a:pPr>
            <a:r>
              <a:rPr lang="pt-BR" sz="2700" dirty="0" smtClean="0"/>
              <a:t>§ 1º - Sempre que possível, os impostos terão caráter pessoal </a:t>
            </a:r>
            <a:r>
              <a:rPr lang="pt-BR" sz="2700" b="1" dirty="0" smtClean="0"/>
              <a:t>e serão graduados segundo a capacidade econômica do contribuinte</a:t>
            </a:r>
            <a:r>
              <a:rPr lang="pt-BR" sz="2700" dirty="0" smtClean="0"/>
              <a:t>, facultado à administração tributária, especialmente para conferir efetividade a esses objetivos, identificar, respeitados os direitos individuais e nos termos da lei, o patrimônio, os rendimentos e as atividades econômicas do contribuinte.</a:t>
            </a:r>
          </a:p>
        </p:txBody>
      </p:sp>
    </p:spTree>
    <p:extLst>
      <p:ext uri="{BB962C8B-B14F-4D97-AF65-F5344CB8AC3E}">
        <p14:creationId xmlns:p14="http://schemas.microsoft.com/office/powerpoint/2010/main" xmlns="" val="8017234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3600" b="1" dirty="0" smtClean="0"/>
              <a:t>Alíquotas progressivas do IPTU e princípio da capacidade contributiva</a:t>
            </a:r>
            <a:endParaRPr lang="pt-BR" sz="3600" b="1" dirty="0"/>
          </a:p>
        </p:txBody>
      </p:sp>
      <p:sp>
        <p:nvSpPr>
          <p:cNvPr id="3" name="Espaço Reservado para Conteúdo 2"/>
          <p:cNvSpPr>
            <a:spLocks noGrp="1"/>
          </p:cNvSpPr>
          <p:nvPr>
            <p:ph sz="quarter" idx="1"/>
          </p:nvPr>
        </p:nvSpPr>
        <p:spPr/>
        <p:txBody>
          <a:bodyPr>
            <a:normAutofit/>
          </a:bodyPr>
          <a:lstStyle/>
          <a:p>
            <a:pPr algn="just"/>
            <a:r>
              <a:rPr lang="pt-BR" sz="3000" dirty="0" smtClean="0"/>
              <a:t>"É inconstitucional a lei municipal que tenha estabelecido, antes da Emenda Constitucional nº 29/2000, alíquotas progressivas para o IPTU, salvo se destinada a assegurar o cumprimento da função social da propriedade urbana." (</a:t>
            </a:r>
            <a:r>
              <a:rPr lang="pt-BR" sz="3000" dirty="0" smtClean="0">
                <a:hlinkClick r:id="rId2"/>
              </a:rPr>
              <a:t>Súmula 668</a:t>
            </a:r>
            <a:r>
              <a:rPr lang="pt-BR" sz="3000" dirty="0" smtClean="0"/>
              <a:t>)</a:t>
            </a:r>
          </a:p>
          <a:p>
            <a:endParaRPr lang="pt-BR" sz="3000" dirty="0"/>
          </a:p>
        </p:txBody>
      </p:sp>
    </p:spTree>
    <p:extLst>
      <p:ext uri="{BB962C8B-B14F-4D97-AF65-F5344CB8AC3E}">
        <p14:creationId xmlns:p14="http://schemas.microsoft.com/office/powerpoint/2010/main" xmlns="" val="117197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t>IPVA e alíquotas progressivas </a:t>
            </a:r>
            <a:br>
              <a:rPr lang="pt-BR" b="1" dirty="0" smtClean="0"/>
            </a:br>
            <a:r>
              <a:rPr lang="pt-BR" b="1" dirty="0" smtClean="0"/>
              <a:t>em função do tipo de veículo</a:t>
            </a:r>
            <a:endParaRPr lang="pt-BR" b="1"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t>“IPVA. Lei estadual. Alíquotas diferenciadas em razão do tipo do veículo. Os Estados-membros estão legitimados a editar normas gerais referentes ao IPVA, no exercício da competência concorrente prevista no artigo 24, § 3º, da Constituição do Brasil. Não há tributo progressivo quando as alíquotas são diferenciadas segundo critérios que não levam em consideração a capacidade contributiva.” (</a:t>
            </a:r>
            <a:r>
              <a:rPr lang="pt-BR" dirty="0" smtClean="0">
                <a:hlinkClick r:id="rId2"/>
              </a:rPr>
              <a:t>RE 414.259-AgR</a:t>
            </a:r>
            <a:r>
              <a:rPr lang="pt-BR" dirty="0" smtClean="0"/>
              <a:t>, Rel. Min. Eros Grau, julgamento em 24-6-08, DJE de 15-8-08)</a:t>
            </a:r>
            <a:endParaRPr lang="pt-BR" dirty="0"/>
          </a:p>
        </p:txBody>
      </p:sp>
    </p:spTree>
    <p:extLst>
      <p:ext uri="{BB962C8B-B14F-4D97-AF65-F5344CB8AC3E}">
        <p14:creationId xmlns:p14="http://schemas.microsoft.com/office/powerpoint/2010/main" xmlns="" val="207333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t>Princípio da Irretroatividade e</a:t>
            </a:r>
            <a:br>
              <a:rPr lang="pt-BR" b="1" dirty="0" smtClean="0"/>
            </a:br>
            <a:r>
              <a:rPr lang="pt-BR" b="1" dirty="0" smtClean="0"/>
              <a:t> Princípio da Anterioridade</a:t>
            </a:r>
            <a:endParaRPr lang="pt-BR" b="1" dirty="0"/>
          </a:p>
        </p:txBody>
      </p:sp>
      <p:sp>
        <p:nvSpPr>
          <p:cNvPr id="3" name="Espaço Reservado para Conteúdo 2"/>
          <p:cNvSpPr>
            <a:spLocks noGrp="1"/>
          </p:cNvSpPr>
          <p:nvPr>
            <p:ph sz="quarter" idx="1"/>
          </p:nvPr>
        </p:nvSpPr>
        <p:spPr/>
        <p:txBody>
          <a:bodyPr>
            <a:noAutofit/>
          </a:bodyPr>
          <a:lstStyle/>
          <a:p>
            <a:pPr lvl="0"/>
            <a:r>
              <a:rPr lang="pt-BR" sz="2200" dirty="0" smtClean="0"/>
              <a:t>Art. 150. Sem prejuízo de outras garantias asseguradas ao contribuinte, é vedado à União, aos Estados, ao Distrito Federal e aos Municípios:</a:t>
            </a:r>
          </a:p>
          <a:p>
            <a:pPr lvl="0"/>
            <a:r>
              <a:rPr lang="pt-BR" sz="2200" dirty="0" smtClean="0"/>
              <a:t>III - cobrar tributos:</a:t>
            </a:r>
          </a:p>
          <a:p>
            <a:pPr lvl="0"/>
            <a:r>
              <a:rPr lang="pt-BR" sz="2200" dirty="0"/>
              <a:t>a</a:t>
            </a:r>
            <a:r>
              <a:rPr lang="pt-BR" sz="2200" dirty="0" smtClean="0"/>
              <a:t>) em relação a fatos geradores ocorridos antes do início da vigência da lei que os houver instituído ou aumentado; (irretroatividade)</a:t>
            </a:r>
          </a:p>
          <a:p>
            <a:pPr lvl="0"/>
            <a:r>
              <a:rPr lang="pt-BR" sz="2200" dirty="0" smtClean="0"/>
              <a:t>b) no mesmo exercício financeiro em que haja sido publicada a lei que os instituiu ou aumentou; (anterioridade ou anualidade)</a:t>
            </a:r>
          </a:p>
          <a:p>
            <a:pPr lvl="0"/>
            <a:r>
              <a:rPr lang="pt-BR" sz="2200" dirty="0" smtClean="0"/>
              <a:t>c) antes de decorridos noventa dias da data em que haja sido publicada a lei que os instituiu ou aumentou, observado o disposto na alínea b; (EC nº 42/03) (anterioridade nonagesimal)</a:t>
            </a:r>
            <a:endParaRPr lang="pt-BR" sz="2200" dirty="0"/>
          </a:p>
        </p:txBody>
      </p:sp>
    </p:spTree>
    <p:extLst>
      <p:ext uri="{BB962C8B-B14F-4D97-AF65-F5344CB8AC3E}">
        <p14:creationId xmlns:p14="http://schemas.microsoft.com/office/powerpoint/2010/main" xmlns="" val="345953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Texto 1"/>
          <p:cNvSpPr>
            <a:spLocks noGrp="1"/>
          </p:cNvSpPr>
          <p:nvPr>
            <p:ph type="body" idx="1"/>
          </p:nvPr>
        </p:nvSpPr>
        <p:spPr>
          <a:xfrm>
            <a:off x="1371600" y="2743200"/>
            <a:ext cx="7123113" cy="2558008"/>
          </a:xfrm>
        </p:spPr>
        <p:txBody>
          <a:bodyPr>
            <a:normAutofit/>
          </a:bodyPr>
          <a:lstStyle/>
          <a:p>
            <a:r>
              <a:rPr lang="pt-BR" sz="3600" dirty="0"/>
              <a:t>Qual razão justifica a cobrança de tributos</a:t>
            </a:r>
            <a:r>
              <a:rPr lang="pt-BR" sz="3600" dirty="0" smtClean="0"/>
              <a:t>?</a:t>
            </a:r>
          </a:p>
          <a:p>
            <a:endParaRPr lang="pt-BR" sz="4000" dirty="0"/>
          </a:p>
        </p:txBody>
      </p:sp>
      <p:sp>
        <p:nvSpPr>
          <p:cNvPr id="3" name="Título 2"/>
          <p:cNvSpPr>
            <a:spLocks noGrp="1"/>
          </p:cNvSpPr>
          <p:nvPr>
            <p:ph type="title"/>
          </p:nvPr>
        </p:nvSpPr>
        <p:spPr/>
        <p:txBody>
          <a:bodyPr>
            <a:normAutofit/>
          </a:bodyPr>
          <a:lstStyle/>
          <a:p>
            <a:r>
              <a:rPr lang="pt-BR" dirty="0" smtClean="0"/>
              <a:t>Tributos: razão da existência</a:t>
            </a:r>
            <a:endParaRPr lang="pt-BR" dirty="0"/>
          </a:p>
        </p:txBody>
      </p:sp>
    </p:spTree>
    <p:extLst>
      <p:ext uri="{BB962C8B-B14F-4D97-AF65-F5344CB8AC3E}">
        <p14:creationId xmlns:p14="http://schemas.microsoft.com/office/powerpoint/2010/main" xmlns="" val="8603799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endParaRPr lang="pt-BR" dirty="0"/>
          </a:p>
        </p:txBody>
      </p:sp>
      <p:graphicFrame>
        <p:nvGraphicFramePr>
          <p:cNvPr id="5" name="Espaço Reservado para Conteúdo 4"/>
          <p:cNvGraphicFramePr>
            <a:graphicFrameLocks noGrp="1"/>
          </p:cNvGraphicFramePr>
          <p:nvPr>
            <p:ph sz="quarter" idx="1"/>
            <p:extLst>
              <p:ext uri="{D42A27DB-BD31-4B8C-83A1-F6EECF244321}">
                <p14:modId xmlns:p14="http://schemas.microsoft.com/office/powerpoint/2010/main" xmlns="" val="1955139742"/>
              </p:ext>
            </p:extLst>
          </p:nvPr>
        </p:nvGraphicFramePr>
        <p:xfrm>
          <a:off x="6652" y="0"/>
          <a:ext cx="9143999" cy="6750422"/>
        </p:xfrm>
        <a:graphic>
          <a:graphicData uri="http://schemas.openxmlformats.org/drawingml/2006/table">
            <a:tbl>
              <a:tblPr firstRow="1" bandRow="1">
                <a:tableStyleId>{21E4AEA4-8DFA-4A89-87EB-49C32662AFE0}</a:tableStyleId>
              </a:tblPr>
              <a:tblGrid>
                <a:gridCol w="2555775"/>
                <a:gridCol w="3528392"/>
                <a:gridCol w="3059832"/>
              </a:tblGrid>
              <a:tr h="670465">
                <a:tc gridSpan="3">
                  <a:txBody>
                    <a:bodyPr/>
                    <a:lstStyle/>
                    <a:p>
                      <a:pPr algn="ctr"/>
                      <a:r>
                        <a:rPr lang="pt-BR" sz="2400" dirty="0" smtClean="0"/>
                        <a:t>IMPOSTOS</a:t>
                      </a:r>
                      <a:r>
                        <a:rPr lang="pt-BR" sz="2400" baseline="0" dirty="0" smtClean="0"/>
                        <a:t> QUE NÃO SE SUJEITAM INTEIRAMENTE</a:t>
                      </a:r>
                      <a:endParaRPr lang="pt-BR" sz="2400" dirty="0"/>
                    </a:p>
                  </a:txBody>
                  <a:tcPr/>
                </a:tc>
                <a:tc hMerge="1">
                  <a:txBody>
                    <a:bodyPr/>
                    <a:lstStyle/>
                    <a:p>
                      <a:pPr algn="ctr"/>
                      <a:endParaRPr lang="pt-BR" sz="2400" dirty="0"/>
                    </a:p>
                  </a:txBody>
                  <a:tcPr/>
                </a:tc>
                <a:tc hMerge="1">
                  <a:txBody>
                    <a:bodyPr/>
                    <a:lstStyle/>
                    <a:p>
                      <a:pPr algn="ctr"/>
                      <a:endParaRPr lang="pt-BR" sz="2400" dirty="0"/>
                    </a:p>
                  </a:txBody>
                  <a:tcPr/>
                </a:tc>
              </a:tr>
              <a:tr h="902705">
                <a:tc>
                  <a:txBody>
                    <a:bodyPr/>
                    <a:lstStyle/>
                    <a:p>
                      <a:pPr algn="ctr"/>
                      <a:r>
                        <a:rPr lang="pt-BR" sz="2400" dirty="0" smtClean="0"/>
                        <a:t>Somente anterioridade</a:t>
                      </a:r>
                      <a:endParaRPr lang="pt-BR" sz="2400" dirty="0"/>
                    </a:p>
                  </a:txBody>
                  <a:tcPr/>
                </a:tc>
                <a:tc>
                  <a:txBody>
                    <a:bodyPr/>
                    <a:lstStyle/>
                    <a:p>
                      <a:pPr algn="ctr"/>
                      <a:r>
                        <a:rPr lang="pt-BR" sz="2400" dirty="0" smtClean="0"/>
                        <a:t>Somente noventena</a:t>
                      </a:r>
                      <a:endParaRPr lang="pt-BR" sz="2400" dirty="0"/>
                    </a:p>
                  </a:txBody>
                  <a:tcPr/>
                </a:tc>
                <a:tc>
                  <a:txBody>
                    <a:bodyPr/>
                    <a:lstStyle/>
                    <a:p>
                      <a:pPr algn="ctr"/>
                      <a:r>
                        <a:rPr lang="pt-BR" sz="2400" dirty="0" smtClean="0"/>
                        <a:t>“Não</a:t>
                      </a:r>
                      <a:r>
                        <a:rPr lang="pt-BR" sz="2400" baseline="0" dirty="0" smtClean="0"/>
                        <a:t> se sujeitam” à anterioridade</a:t>
                      </a:r>
                      <a:endParaRPr lang="pt-BR" sz="2400" dirty="0"/>
                    </a:p>
                  </a:txBody>
                  <a:tcPr/>
                </a:tc>
              </a:tr>
              <a:tr h="5177252">
                <a:tc>
                  <a:txBody>
                    <a:bodyPr/>
                    <a:lstStyle/>
                    <a:p>
                      <a:r>
                        <a:rPr lang="pt-BR" sz="2400" baseline="0" dirty="0" smtClean="0"/>
                        <a:t>IR</a:t>
                      </a:r>
                    </a:p>
                    <a:p>
                      <a:endParaRPr lang="pt-BR" sz="2400" baseline="0" dirty="0" smtClean="0"/>
                    </a:p>
                    <a:p>
                      <a:r>
                        <a:rPr lang="pt-BR" sz="2400" baseline="0" dirty="0" smtClean="0"/>
                        <a:t>Base de cálculo do IPTU</a:t>
                      </a:r>
                    </a:p>
                    <a:p>
                      <a:endParaRPr lang="pt-BR" sz="2400" baseline="0" dirty="0" smtClean="0"/>
                    </a:p>
                    <a:p>
                      <a:r>
                        <a:rPr lang="pt-BR" sz="2400" baseline="0" dirty="0" smtClean="0"/>
                        <a:t>Base de Cálculo do IPVA</a:t>
                      </a:r>
                      <a:endParaRPr lang="pt-BR" sz="2400" dirty="0"/>
                    </a:p>
                  </a:txBody>
                  <a:tcPr/>
                </a:tc>
                <a:tc>
                  <a:txBody>
                    <a:bodyPr/>
                    <a:lstStyle/>
                    <a:p>
                      <a:r>
                        <a:rPr lang="pt-BR" sz="2400" dirty="0" smtClean="0"/>
                        <a:t>IPI</a:t>
                      </a:r>
                    </a:p>
                    <a:p>
                      <a:endParaRPr lang="pt-BR" sz="2400" dirty="0" smtClean="0"/>
                    </a:p>
                    <a:p>
                      <a:r>
                        <a:rPr lang="pt-BR" sz="2400" dirty="0" smtClean="0"/>
                        <a:t>Contribuições para financiamento da seguridade</a:t>
                      </a:r>
                      <a:r>
                        <a:rPr lang="pt-BR" sz="2400" baseline="0" dirty="0" smtClean="0"/>
                        <a:t> Social</a:t>
                      </a:r>
                    </a:p>
                    <a:p>
                      <a:endParaRPr lang="pt-BR" sz="2400" baseline="0" dirty="0" smtClean="0"/>
                    </a:p>
                    <a:p>
                      <a:r>
                        <a:rPr lang="pt-BR" sz="2400" baseline="0" dirty="0" smtClean="0"/>
                        <a:t>ICMS monofásico sobre combustíveis (extinção e restab. de alíquota)</a:t>
                      </a:r>
                    </a:p>
                    <a:p>
                      <a:endParaRPr lang="pt-BR" sz="2400" baseline="0" dirty="0" smtClean="0"/>
                    </a:p>
                    <a:p>
                      <a:r>
                        <a:rPr lang="pt-BR" sz="2400" baseline="0" dirty="0" smtClean="0"/>
                        <a:t>CIDE – combustível</a:t>
                      </a:r>
                    </a:p>
                    <a:p>
                      <a:pPr marL="0" marR="0" indent="0" algn="l" defTabSz="914400" rtl="0" eaLnBrk="1" fontAlgn="auto" latinLnBrk="0" hangingPunct="1">
                        <a:lnSpc>
                          <a:spcPct val="100000"/>
                        </a:lnSpc>
                        <a:spcBef>
                          <a:spcPts val="0"/>
                        </a:spcBef>
                        <a:spcAft>
                          <a:spcPts val="0"/>
                        </a:spcAft>
                        <a:buClrTx/>
                        <a:buSzTx/>
                        <a:buFontTx/>
                        <a:buNone/>
                        <a:tabLst/>
                        <a:defRPr/>
                      </a:pPr>
                      <a:r>
                        <a:rPr lang="pt-BR" sz="2400" baseline="0" dirty="0" smtClean="0"/>
                        <a:t>(extinção e restab. de alíquota)</a:t>
                      </a:r>
                      <a:endParaRPr lang="pt-BR" sz="2400" dirty="0"/>
                    </a:p>
                  </a:txBody>
                  <a:tcPr/>
                </a:tc>
                <a:tc>
                  <a:txBody>
                    <a:bodyPr/>
                    <a:lstStyle/>
                    <a:p>
                      <a:r>
                        <a:rPr lang="pt-BR" sz="2400" dirty="0" smtClean="0"/>
                        <a:t>II, IE e IOF</a:t>
                      </a:r>
                    </a:p>
                    <a:p>
                      <a:endParaRPr lang="pt-BR" sz="2400" dirty="0" smtClean="0"/>
                    </a:p>
                    <a:p>
                      <a:r>
                        <a:rPr lang="pt-BR" sz="2400" dirty="0" smtClean="0"/>
                        <a:t>Imposto</a:t>
                      </a:r>
                      <a:r>
                        <a:rPr lang="pt-BR" sz="2400" baseline="0" dirty="0" smtClean="0"/>
                        <a:t> Extraordinário de Guerra</a:t>
                      </a:r>
                    </a:p>
                    <a:p>
                      <a:endParaRPr lang="pt-BR" sz="2400" baseline="0" dirty="0" smtClean="0"/>
                    </a:p>
                    <a:p>
                      <a:r>
                        <a:rPr lang="pt-BR" sz="2400" baseline="0" dirty="0" smtClean="0"/>
                        <a:t>Empréstimos Compulsórios em razão de Guerra ou Calamidade Pública</a:t>
                      </a:r>
                    </a:p>
                  </a:txBody>
                  <a:tcPr/>
                </a:tc>
              </a:tr>
            </a:tbl>
          </a:graphicData>
        </a:graphic>
      </p:graphicFrame>
    </p:spTree>
    <p:extLst>
      <p:ext uri="{BB962C8B-B14F-4D97-AF65-F5344CB8AC3E}">
        <p14:creationId xmlns:p14="http://schemas.microsoft.com/office/powerpoint/2010/main" xmlns="" val="18928228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Vedação ao Confisco</a:t>
            </a:r>
          </a:p>
          <a:p>
            <a:endParaRPr lang="pt-BR" b="1" dirty="0"/>
          </a:p>
        </p:txBody>
      </p:sp>
      <p:sp>
        <p:nvSpPr>
          <p:cNvPr id="3" name="Espaço Reservado para Conteúdo 2"/>
          <p:cNvSpPr>
            <a:spLocks noGrp="1"/>
          </p:cNvSpPr>
          <p:nvPr>
            <p:ph sz="quarter" idx="1"/>
          </p:nvPr>
        </p:nvSpPr>
        <p:spPr/>
        <p:txBody>
          <a:bodyPr/>
          <a:lstStyle/>
          <a:p>
            <a:pPr algn="just"/>
            <a:r>
              <a:rPr lang="pt-BR" dirty="0" smtClean="0"/>
              <a:t>Art. 150. Sem prejuízo de outras garantias asseguradas ao contribuinte, é vedado à União, aos Estados, ao Distrito Federal e aos Municípios:</a:t>
            </a:r>
          </a:p>
          <a:p>
            <a:pPr algn="just"/>
            <a:r>
              <a:rPr lang="pt-BR" dirty="0" smtClean="0"/>
              <a:t>IV - utilizar tributo com efeito de confisco;</a:t>
            </a:r>
          </a:p>
          <a:p>
            <a:pPr algn="just"/>
            <a:endParaRPr lang="pt-BR" dirty="0"/>
          </a:p>
        </p:txBody>
      </p:sp>
    </p:spTree>
    <p:extLst>
      <p:ext uri="{BB962C8B-B14F-4D97-AF65-F5344CB8AC3E}">
        <p14:creationId xmlns:p14="http://schemas.microsoft.com/office/powerpoint/2010/main" xmlns="" val="11320922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Livre tráfego de pessoas ou bens, ressalvado o pedágio</a:t>
            </a:r>
            <a:endParaRPr lang="pt-BR" dirty="0"/>
          </a:p>
        </p:txBody>
      </p:sp>
      <p:sp>
        <p:nvSpPr>
          <p:cNvPr id="3" name="Espaço Reservado para Conteúdo 2"/>
          <p:cNvSpPr>
            <a:spLocks noGrp="1"/>
          </p:cNvSpPr>
          <p:nvPr>
            <p:ph sz="quarter" idx="1"/>
          </p:nvPr>
        </p:nvSpPr>
        <p:spPr/>
        <p:txBody>
          <a:bodyPr/>
          <a:lstStyle/>
          <a:p>
            <a:r>
              <a:rPr lang="pt-BR" dirty="0" smtClean="0"/>
              <a:t>Art. 150. Sem prejuízo de outras garantias asseguradas ao contribuinte, é vedado à União, aos Estados, ao Distrito Federal e aos Municípios:</a:t>
            </a:r>
            <a:br>
              <a:rPr lang="pt-BR" dirty="0" smtClean="0"/>
            </a:br>
            <a:r>
              <a:rPr lang="pt-BR" dirty="0" smtClean="0"/>
              <a:t>V - estabelecer limitações ao tráfego de pessoas ou bens, por meio de tributos interestaduais ou intermunicipais, ressalvada a cobrança de pedágio pela utilização de vias conservadas pelo Poder Público; </a:t>
            </a:r>
            <a:endParaRPr lang="pt-BR" dirty="0"/>
          </a:p>
        </p:txBody>
      </p:sp>
    </p:spTree>
    <p:extLst>
      <p:ext uri="{BB962C8B-B14F-4D97-AF65-F5344CB8AC3E}">
        <p14:creationId xmlns:p14="http://schemas.microsoft.com/office/powerpoint/2010/main" xmlns="" val="27168117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OBRIGADA! </a:t>
            </a:r>
            <a:endParaRPr lang="en-US" b="1" dirty="0"/>
          </a:p>
        </p:txBody>
      </p:sp>
      <p:sp>
        <p:nvSpPr>
          <p:cNvPr id="3" name="Espaço Reservado para Conteúdo 2"/>
          <p:cNvSpPr>
            <a:spLocks noGrp="1"/>
          </p:cNvSpPr>
          <p:nvPr>
            <p:ph sz="quarter" idx="1"/>
          </p:nvPr>
        </p:nvSpPr>
        <p:spPr/>
        <p:txBody>
          <a:bodyPr/>
          <a:lstStyle/>
          <a:p>
            <a:pPr marL="0" indent="0" algn="ctr">
              <a:buNone/>
            </a:pPr>
            <a:r>
              <a:rPr lang="pt-BR" dirty="0" smtClean="0"/>
              <a:t>nara.taga@fgv.br</a:t>
            </a:r>
            <a:endParaRPr lang="en-US" dirty="0"/>
          </a:p>
        </p:txBody>
      </p:sp>
    </p:spTree>
    <p:extLst>
      <p:ext uri="{BB962C8B-B14F-4D97-AF65-F5344CB8AC3E}">
        <p14:creationId xmlns:p14="http://schemas.microsoft.com/office/powerpoint/2010/main" xmlns="" val="9796080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normAutofit/>
          </a:bodyPr>
          <a:lstStyle/>
          <a:p>
            <a:pPr algn="ctr"/>
            <a:r>
              <a:rPr lang="pt-BR" b="1" dirty="0" smtClean="0"/>
              <a:t>A Guerra Fiscal</a:t>
            </a:r>
            <a:endParaRPr lang="pt-BR" b="1" dirty="0"/>
          </a:p>
        </p:txBody>
      </p:sp>
      <p:sp>
        <p:nvSpPr>
          <p:cNvPr id="246787" name="Rectangle 3"/>
          <p:cNvSpPr>
            <a:spLocks noGrp="1" noChangeArrowheads="1"/>
          </p:cNvSpPr>
          <p:nvPr>
            <p:ph idx="1"/>
          </p:nvPr>
        </p:nvSpPr>
        <p:spPr/>
        <p:txBody>
          <a:bodyPr>
            <a:noAutofit/>
          </a:bodyPr>
          <a:lstStyle/>
          <a:p>
            <a:pPr>
              <a:lnSpc>
                <a:spcPct val="90000"/>
              </a:lnSpc>
            </a:pPr>
            <a:r>
              <a:rPr lang="pt-BR" sz="3600" dirty="0" smtClean="0"/>
              <a:t>Disputa entre Estados para atrair empresas leva à concessão de benefícios fiscais unilaterais sem a autorização do CONFAZ (Conselho Nacional de Política Fazendária</a:t>
            </a:r>
          </a:p>
          <a:p>
            <a:pPr>
              <a:lnSpc>
                <a:spcPct val="90000"/>
              </a:lnSpc>
            </a:pPr>
            <a:r>
              <a:rPr lang="pt-BR" sz="3600" dirty="0" smtClean="0"/>
              <a:t>Disputa entre Municípios leva à redução das alíquotas do ISS a percentuais baixíssimos</a:t>
            </a:r>
          </a:p>
          <a:p>
            <a:pPr>
              <a:lnSpc>
                <a:spcPct val="90000"/>
              </a:lnSpc>
            </a:pPr>
            <a:r>
              <a:rPr lang="pt-BR" sz="3600" dirty="0" smtClean="0"/>
              <a:t>Benefícios podem ser fiscais ou financeiros</a:t>
            </a:r>
          </a:p>
          <a:p>
            <a:pPr>
              <a:lnSpc>
                <a:spcPct val="90000"/>
              </a:lnSpc>
            </a:pPr>
            <a:endParaRPr lang="pt-BR" sz="3600" dirty="0" smtClean="0"/>
          </a:p>
          <a:p>
            <a:pPr>
              <a:lnSpc>
                <a:spcPct val="90000"/>
              </a:lnSpc>
            </a:pPr>
            <a:endParaRPr lang="pt-BR" sz="3600" dirty="0"/>
          </a:p>
        </p:txBody>
      </p:sp>
    </p:spTree>
    <p:extLst>
      <p:ext uri="{BB962C8B-B14F-4D97-AF65-F5344CB8AC3E}">
        <p14:creationId xmlns:p14="http://schemas.microsoft.com/office/powerpoint/2010/main" xmlns="" val="10021926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normAutofit/>
          </a:bodyPr>
          <a:lstStyle/>
          <a:p>
            <a:pPr algn="ctr"/>
            <a:r>
              <a:rPr lang="pt-BR" sz="4800" b="1" dirty="0"/>
              <a:t>Guerra Fiscal</a:t>
            </a:r>
          </a:p>
        </p:txBody>
      </p:sp>
      <p:sp>
        <p:nvSpPr>
          <p:cNvPr id="250883" name="Rectangle 3"/>
          <p:cNvSpPr>
            <a:spLocks noGrp="1" noChangeArrowheads="1"/>
          </p:cNvSpPr>
          <p:nvPr>
            <p:ph idx="1"/>
          </p:nvPr>
        </p:nvSpPr>
        <p:spPr/>
        <p:txBody>
          <a:bodyPr>
            <a:noAutofit/>
          </a:bodyPr>
          <a:lstStyle/>
          <a:p>
            <a:pPr algn="just">
              <a:lnSpc>
                <a:spcPct val="90000"/>
              </a:lnSpc>
            </a:pPr>
            <a:r>
              <a:rPr lang="pt-BR" sz="3100" dirty="0"/>
              <a:t>Diante da divisão dos tributos entre dois </a:t>
            </a:r>
            <a:r>
              <a:rPr lang="pt-BR" sz="3100" dirty="0" smtClean="0"/>
              <a:t>estados, </a:t>
            </a:r>
            <a:r>
              <a:rPr lang="pt-BR" sz="3100" dirty="0"/>
              <a:t>cria-se a guerra fiscal:</a:t>
            </a:r>
          </a:p>
          <a:p>
            <a:pPr lvl="1" algn="just">
              <a:lnSpc>
                <a:spcPct val="90000"/>
              </a:lnSpc>
            </a:pPr>
            <a:r>
              <a:rPr lang="pt-BR" sz="3100" dirty="0"/>
              <a:t>Estados cobram alíquota </a:t>
            </a:r>
            <a:r>
              <a:rPr lang="pt-BR" sz="3100" dirty="0" smtClean="0"/>
              <a:t>menor;</a:t>
            </a:r>
            <a:endParaRPr lang="pt-BR" sz="3100" dirty="0"/>
          </a:p>
          <a:p>
            <a:pPr lvl="1" algn="just">
              <a:lnSpc>
                <a:spcPct val="90000"/>
              </a:lnSpc>
            </a:pPr>
            <a:r>
              <a:rPr lang="pt-BR" sz="3100" dirty="0"/>
              <a:t>Estados permitem saída por alíquota </a:t>
            </a:r>
            <a:r>
              <a:rPr lang="pt-BR" sz="3100" dirty="0" smtClean="0"/>
              <a:t>baixa (menos que de outros estados); e</a:t>
            </a:r>
            <a:endParaRPr lang="pt-BR" sz="3100" dirty="0"/>
          </a:p>
          <a:p>
            <a:pPr lvl="1" algn="just">
              <a:lnSpc>
                <a:spcPct val="90000"/>
              </a:lnSpc>
            </a:pPr>
            <a:r>
              <a:rPr lang="pt-BR" sz="3100" dirty="0"/>
              <a:t>O objetivo é atrair empresas</a:t>
            </a:r>
            <a:r>
              <a:rPr lang="pt-BR" sz="3100" dirty="0" smtClean="0"/>
              <a:t>, principalmente para “exportar” </a:t>
            </a:r>
            <a:r>
              <a:rPr lang="pt-BR" sz="3100" dirty="0"/>
              <a:t>para outros entes da </a:t>
            </a:r>
            <a:r>
              <a:rPr lang="pt-BR" sz="3100" dirty="0" smtClean="0"/>
              <a:t>Federação.</a:t>
            </a:r>
            <a:endParaRPr lang="pt-BR" sz="3100" dirty="0"/>
          </a:p>
          <a:p>
            <a:pPr algn="just">
              <a:lnSpc>
                <a:spcPct val="90000"/>
              </a:lnSpc>
            </a:pPr>
            <a:endParaRPr lang="pt-BR" sz="3100" dirty="0"/>
          </a:p>
        </p:txBody>
      </p:sp>
    </p:spTree>
    <p:extLst>
      <p:ext uri="{BB962C8B-B14F-4D97-AF65-F5344CB8AC3E}">
        <p14:creationId xmlns:p14="http://schemas.microsoft.com/office/powerpoint/2010/main" xmlns="" val="3054674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t>Problemas gerados com a guerra  fiscal</a:t>
            </a:r>
            <a:endParaRPr lang="pt-BR" b="1" dirty="0"/>
          </a:p>
        </p:txBody>
      </p:sp>
      <p:sp>
        <p:nvSpPr>
          <p:cNvPr id="3" name="Espaço Reservado para Conteúdo 2"/>
          <p:cNvSpPr>
            <a:spLocks noGrp="1"/>
          </p:cNvSpPr>
          <p:nvPr>
            <p:ph idx="1"/>
          </p:nvPr>
        </p:nvSpPr>
        <p:spPr/>
        <p:txBody>
          <a:bodyPr>
            <a:noAutofit/>
          </a:bodyPr>
          <a:lstStyle/>
          <a:p>
            <a:pPr algn="just"/>
            <a:r>
              <a:rPr lang="pt-BR" sz="2700" dirty="0" smtClean="0"/>
              <a:t>Deslocamento improdutivo de mercadorias, apenas para conseguir isenção (ex. benefícios para comércio atacadista)</a:t>
            </a:r>
          </a:p>
          <a:p>
            <a:pPr algn="just"/>
            <a:r>
              <a:rPr lang="pt-BR" sz="2700" dirty="0" smtClean="0"/>
              <a:t>Perda geral de arrecadação (ainda que possa significar maior arrecadação para um ou outro Estado)</a:t>
            </a:r>
          </a:p>
          <a:p>
            <a:pPr algn="just"/>
            <a:r>
              <a:rPr lang="pt-BR" sz="2700" dirty="0" smtClean="0"/>
              <a:t>Insegurança do investidor – uma vez que a guerra fiscal encontra óbices constitucionais, o investidor não sabe se o incentivo será garantido pelo Poder Judiciário. Além disso, alguns Estados não aceitam os créditos oriundos de Estados que concedem os benefícios</a:t>
            </a:r>
            <a:endParaRPr lang="pt-BR" sz="2700" dirty="0"/>
          </a:p>
        </p:txBody>
      </p:sp>
    </p:spTree>
    <p:extLst>
      <p:ext uri="{BB962C8B-B14F-4D97-AF65-F5344CB8AC3E}">
        <p14:creationId xmlns:p14="http://schemas.microsoft.com/office/powerpoint/2010/main" xmlns="" val="20315051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Texto 4"/>
          <p:cNvSpPr>
            <a:spLocks noGrp="1"/>
          </p:cNvSpPr>
          <p:nvPr>
            <p:ph type="body" idx="1"/>
          </p:nvPr>
        </p:nvSpPr>
        <p:spPr/>
        <p:txBody>
          <a:bodyPr>
            <a:noAutofit/>
          </a:bodyPr>
          <a:lstStyle/>
          <a:p>
            <a:r>
              <a:rPr lang="pt-BR" sz="3200" b="1" dirty="0" smtClean="0"/>
              <a:t>1) Art. 14 da Lei de Responsabilidade Fiscal</a:t>
            </a:r>
          </a:p>
          <a:p>
            <a:r>
              <a:rPr lang="pt-BR" sz="3200" b="1" dirty="0" smtClean="0"/>
              <a:t>2) Emenda Constitucional 37/2002 (Municípios)</a:t>
            </a:r>
          </a:p>
          <a:p>
            <a:r>
              <a:rPr lang="pt-BR" sz="3200" b="1" dirty="0" smtClean="0"/>
              <a:t>3) Proposta de cobrança do ICMS no Estado de destino da mercadoria</a:t>
            </a:r>
          </a:p>
          <a:p>
            <a:endParaRPr lang="pt-BR" sz="3200" b="1" dirty="0" smtClean="0"/>
          </a:p>
          <a:p>
            <a:endParaRPr lang="pt-BR" sz="3200" b="1" dirty="0"/>
          </a:p>
        </p:txBody>
      </p:sp>
      <p:sp>
        <p:nvSpPr>
          <p:cNvPr id="4" name="Título 3"/>
          <p:cNvSpPr>
            <a:spLocks noGrp="1"/>
          </p:cNvSpPr>
          <p:nvPr>
            <p:ph type="title"/>
          </p:nvPr>
        </p:nvSpPr>
        <p:spPr/>
        <p:txBody>
          <a:bodyPr>
            <a:noAutofit/>
          </a:bodyPr>
          <a:lstStyle/>
          <a:p>
            <a:pPr algn="ctr"/>
            <a:r>
              <a:rPr lang="pt-BR" sz="3900" b="1" dirty="0" smtClean="0"/>
              <a:t>Medidas de combate à guerra fiscal</a:t>
            </a:r>
            <a:endParaRPr lang="pt-BR" sz="3900" b="1" dirty="0"/>
          </a:p>
        </p:txBody>
      </p:sp>
    </p:spTree>
    <p:extLst>
      <p:ext uri="{BB962C8B-B14F-4D97-AF65-F5344CB8AC3E}">
        <p14:creationId xmlns:p14="http://schemas.microsoft.com/office/powerpoint/2010/main" xmlns="" val="17258901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t>A Lei de Responsabilidade Fiscal (LC 101/2000)</a:t>
            </a:r>
            <a:endParaRPr lang="pt-BR" b="1" dirty="0"/>
          </a:p>
        </p:txBody>
      </p:sp>
      <p:sp>
        <p:nvSpPr>
          <p:cNvPr id="3" name="Espaço Reservado para Conteúdo 2"/>
          <p:cNvSpPr>
            <a:spLocks noGrp="1"/>
          </p:cNvSpPr>
          <p:nvPr>
            <p:ph sz="quarter" idx="1"/>
          </p:nvPr>
        </p:nvSpPr>
        <p:spPr>
          <a:xfrm>
            <a:off x="0" y="1600200"/>
            <a:ext cx="9144000" cy="5257800"/>
          </a:xfrm>
        </p:spPr>
        <p:txBody>
          <a:bodyPr>
            <a:noAutofit/>
          </a:bodyPr>
          <a:lstStyle/>
          <a:p>
            <a:pPr marL="0" indent="0" algn="just">
              <a:buNone/>
            </a:pPr>
            <a:r>
              <a:rPr lang="pt-BR" sz="2000" dirty="0"/>
              <a:t>Art. 14.</a:t>
            </a:r>
            <a:r>
              <a:rPr lang="pt-BR" sz="2000" b="1" dirty="0"/>
              <a:t> </a:t>
            </a:r>
            <a:r>
              <a:rPr lang="pt-BR" sz="2000" dirty="0"/>
              <a:t>A </a:t>
            </a:r>
            <a:r>
              <a:rPr lang="pt-BR" sz="2000" b="1" dirty="0">
                <a:solidFill>
                  <a:srgbClr val="FF0000"/>
                </a:solidFill>
              </a:rPr>
              <a:t>concessão ou ampliação de incentivo ou benefício de natureza tributária </a:t>
            </a:r>
            <a:r>
              <a:rPr lang="pt-BR" sz="2000" dirty="0"/>
              <a:t>da qual decorra renúncia de receita deverá estar acompanhada de estimativa do impacto orçamentário-financeiro no exercício em que deva iniciar sua vigência e nos dois seguintes, atender ao disposto na lei de diretrizes orçamentárias e a </a:t>
            </a:r>
            <a:r>
              <a:rPr lang="pt-BR" sz="2000" b="1" dirty="0">
                <a:solidFill>
                  <a:srgbClr val="FF0000"/>
                </a:solidFill>
              </a:rPr>
              <a:t>pelo menos uma das seguintes condições:</a:t>
            </a:r>
          </a:p>
          <a:p>
            <a:pPr marL="0" indent="0" algn="just">
              <a:buNone/>
            </a:pPr>
            <a:r>
              <a:rPr lang="pt-BR" sz="2000" dirty="0"/>
              <a:t>        I - </a:t>
            </a:r>
            <a:r>
              <a:rPr lang="pt-BR" sz="2000" b="1" dirty="0">
                <a:solidFill>
                  <a:srgbClr val="FF0000"/>
                </a:solidFill>
              </a:rPr>
              <a:t>demonstração pelo proponente de que a renúncia foi considerada </a:t>
            </a:r>
            <a:r>
              <a:rPr lang="pt-BR" sz="2000" dirty="0"/>
              <a:t>na estimativa de receita da lei orçamentária, na forma do art. 12, e de que não afetará as metas de resultados fiscais previstas no anexo próprio da lei de diretrizes orçamentárias;</a:t>
            </a:r>
          </a:p>
          <a:p>
            <a:pPr marL="0" indent="0" algn="just">
              <a:buNone/>
            </a:pPr>
            <a:r>
              <a:rPr lang="pt-BR" sz="2000" dirty="0"/>
              <a:t>        II - </a:t>
            </a:r>
            <a:r>
              <a:rPr lang="pt-BR" sz="2000" b="1" dirty="0">
                <a:solidFill>
                  <a:srgbClr val="FF0000"/>
                </a:solidFill>
              </a:rPr>
              <a:t>estar acompanhada de medidas de compensação</a:t>
            </a:r>
            <a:r>
              <a:rPr lang="pt-BR" sz="2000" dirty="0">
                <a:solidFill>
                  <a:srgbClr val="FF0000"/>
                </a:solidFill>
              </a:rPr>
              <a:t>, </a:t>
            </a:r>
            <a:r>
              <a:rPr lang="pt-BR" sz="2000" dirty="0"/>
              <a:t>no período mencionado no </a:t>
            </a:r>
            <a:r>
              <a:rPr lang="pt-BR" sz="2000" i="1" dirty="0"/>
              <a:t>caput</a:t>
            </a:r>
            <a:r>
              <a:rPr lang="pt-BR" sz="2000" dirty="0"/>
              <a:t>, por meio do aumento de receita, proveniente da elevação de alíquotas, ampliação da base de cálculo, majoração ou criação de tributo ou contribuição.</a:t>
            </a:r>
          </a:p>
          <a:p>
            <a:pPr marL="0" indent="0" algn="just">
              <a:buNone/>
            </a:pPr>
            <a:r>
              <a:rPr lang="pt-BR" sz="2000" dirty="0"/>
              <a:t>        § 1</a:t>
            </a:r>
            <a:r>
              <a:rPr lang="pt-BR" sz="2000" u="sng" baseline="30000" dirty="0"/>
              <a:t>o</a:t>
            </a:r>
            <a:r>
              <a:rPr lang="pt-BR" sz="2000" dirty="0"/>
              <a:t> </a:t>
            </a:r>
            <a:r>
              <a:rPr lang="pt-BR" sz="2000" b="1" dirty="0">
                <a:solidFill>
                  <a:srgbClr val="FF0000"/>
                </a:solidFill>
              </a:rPr>
              <a:t>A renúncia compreende anistia, remissão, subsídio, crédito presumido, concessão de isenção em caráter não geral, alteração de alíquota ou modificação de base de cálculo que implique redução discriminada de tributos ou contribuições, e outros benefícios que correspondam a tratamento diferenciado</a:t>
            </a:r>
            <a:r>
              <a:rPr lang="pt-BR" sz="2000" b="1" dirty="0" smtClean="0">
                <a:solidFill>
                  <a:srgbClr val="FF0000"/>
                </a:solidFill>
              </a:rPr>
              <a:t>.</a:t>
            </a:r>
            <a:endParaRPr lang="pt-BR" sz="2000" b="1" dirty="0">
              <a:solidFill>
                <a:srgbClr val="FF0000"/>
              </a:solidFill>
            </a:endParaRPr>
          </a:p>
        </p:txBody>
      </p:sp>
    </p:spTree>
    <p:extLst>
      <p:ext uri="{BB962C8B-B14F-4D97-AF65-F5344CB8AC3E}">
        <p14:creationId xmlns:p14="http://schemas.microsoft.com/office/powerpoint/2010/main" xmlns="" val="32591754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b="1" dirty="0" smtClean="0"/>
              <a:t>As alíquotas mínimas do ISS</a:t>
            </a:r>
            <a:endParaRPr lang="pt-BR" b="1" dirty="0"/>
          </a:p>
        </p:txBody>
      </p:sp>
      <p:sp>
        <p:nvSpPr>
          <p:cNvPr id="3" name="Espaço Reservado para Conteúdo 2"/>
          <p:cNvSpPr>
            <a:spLocks noGrp="1"/>
          </p:cNvSpPr>
          <p:nvPr>
            <p:ph sz="quarter" idx="1"/>
          </p:nvPr>
        </p:nvSpPr>
        <p:spPr>
          <a:xfrm>
            <a:off x="251520" y="1600200"/>
            <a:ext cx="8514528" cy="4997152"/>
          </a:xfrm>
        </p:spPr>
        <p:txBody>
          <a:bodyPr>
            <a:noAutofit/>
          </a:bodyPr>
          <a:lstStyle/>
          <a:p>
            <a:pPr marL="0" indent="0" algn="just">
              <a:buNone/>
            </a:pPr>
            <a:r>
              <a:rPr lang="pt-BR" sz="2500" dirty="0"/>
              <a:t>Art. 156. Compete aos Municípios instituir impostos sobre</a:t>
            </a:r>
            <a:r>
              <a:rPr lang="pt-BR" sz="2500" dirty="0" smtClean="0"/>
              <a:t>:</a:t>
            </a:r>
          </a:p>
          <a:p>
            <a:pPr marL="0" indent="0" algn="just">
              <a:buNone/>
            </a:pPr>
            <a:r>
              <a:rPr lang="pt-BR" sz="2500" dirty="0" smtClean="0"/>
              <a:t>(...)</a:t>
            </a:r>
            <a:endParaRPr lang="pt-BR" sz="2500" dirty="0"/>
          </a:p>
          <a:p>
            <a:pPr marL="0" indent="0" algn="just">
              <a:buNone/>
            </a:pPr>
            <a:r>
              <a:rPr lang="pt-BR" sz="2500" dirty="0" smtClean="0"/>
              <a:t>III </a:t>
            </a:r>
            <a:r>
              <a:rPr lang="pt-BR" sz="2500" dirty="0"/>
              <a:t>- serviços de qualquer natureza, não compreendidos no art. 155, II, definidos em lei complementar</a:t>
            </a:r>
            <a:r>
              <a:rPr lang="pt-BR" sz="2500" dirty="0" smtClean="0"/>
              <a:t>.</a:t>
            </a:r>
          </a:p>
          <a:p>
            <a:pPr marL="0" indent="0" algn="just">
              <a:buNone/>
            </a:pPr>
            <a:r>
              <a:rPr lang="pt-BR" sz="2500" dirty="0" smtClean="0"/>
              <a:t>(...)</a:t>
            </a:r>
            <a:endParaRPr lang="pt-BR" sz="2500" dirty="0"/>
          </a:p>
          <a:p>
            <a:pPr marL="0" indent="0" algn="just">
              <a:buNone/>
            </a:pPr>
            <a:r>
              <a:rPr lang="pt-BR" sz="2500" dirty="0" smtClean="0"/>
              <a:t>§ </a:t>
            </a:r>
            <a:r>
              <a:rPr lang="pt-BR" sz="2500" dirty="0"/>
              <a:t>3º Em relação ao imposto previsto no inciso III do </a:t>
            </a:r>
            <a:r>
              <a:rPr lang="pt-BR" sz="2500" i="1" dirty="0"/>
              <a:t>caput</a:t>
            </a:r>
            <a:r>
              <a:rPr lang="pt-BR" sz="2500" dirty="0"/>
              <a:t> deste artigo, cabe à lei complementar</a:t>
            </a:r>
            <a:r>
              <a:rPr lang="pt-BR" sz="2500" dirty="0" smtClean="0"/>
              <a:t>:</a:t>
            </a:r>
            <a:endParaRPr lang="pt-BR" sz="2500" dirty="0"/>
          </a:p>
          <a:p>
            <a:pPr marL="0" indent="0" algn="just">
              <a:buNone/>
            </a:pPr>
            <a:r>
              <a:rPr lang="pt-BR" sz="2500" dirty="0"/>
              <a:t>I - fixar as suas alíquotas máximas </a:t>
            </a:r>
            <a:r>
              <a:rPr lang="pt-BR" sz="2500" dirty="0">
                <a:solidFill>
                  <a:srgbClr val="FF0000"/>
                </a:solidFill>
              </a:rPr>
              <a:t>e mínimas</a:t>
            </a:r>
            <a:r>
              <a:rPr lang="pt-BR" sz="2500" dirty="0" smtClean="0"/>
              <a:t>; II </a:t>
            </a:r>
            <a:r>
              <a:rPr lang="pt-BR" sz="2500" dirty="0"/>
              <a:t>- excluir da sua incidência exportações de serviços para o exterior. </a:t>
            </a:r>
            <a:endParaRPr lang="pt-BR" sz="2500" dirty="0" smtClean="0"/>
          </a:p>
          <a:p>
            <a:pPr marL="0" indent="0" algn="just">
              <a:buNone/>
            </a:pPr>
            <a:r>
              <a:rPr lang="pt-BR" sz="2500" dirty="0" smtClean="0">
                <a:solidFill>
                  <a:srgbClr val="FF0000"/>
                </a:solidFill>
              </a:rPr>
              <a:t>III </a:t>
            </a:r>
            <a:r>
              <a:rPr lang="pt-BR" sz="2500" dirty="0">
                <a:solidFill>
                  <a:srgbClr val="FF0000"/>
                </a:solidFill>
              </a:rPr>
              <a:t>- regular a forma e as condições como isenções, incentivos e benefícios fiscais serão concedidos e revogados</a:t>
            </a:r>
            <a:r>
              <a:rPr lang="pt-BR" sz="2500" dirty="0" smtClean="0">
                <a:solidFill>
                  <a:srgbClr val="FF0000"/>
                </a:solidFill>
              </a:rPr>
              <a:t>.</a:t>
            </a:r>
            <a:endParaRPr lang="pt-BR" sz="2500" dirty="0">
              <a:solidFill>
                <a:srgbClr val="FF0000"/>
              </a:solidFill>
            </a:endParaRPr>
          </a:p>
        </p:txBody>
      </p:sp>
    </p:spTree>
    <p:extLst>
      <p:ext uri="{BB962C8B-B14F-4D97-AF65-F5344CB8AC3E}">
        <p14:creationId xmlns:p14="http://schemas.microsoft.com/office/powerpoint/2010/main" xmlns="" val="4241679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9" y="188640"/>
            <a:ext cx="8496944" cy="864096"/>
          </a:xfrm>
        </p:spPr>
        <p:txBody>
          <a:bodyPr>
            <a:normAutofit/>
          </a:bodyPr>
          <a:lstStyle/>
          <a:p>
            <a:pPr algn="ctr"/>
            <a:r>
              <a:rPr lang="pt-BR" dirty="0" smtClean="0"/>
              <a:t>Exercício 1</a:t>
            </a:r>
            <a:endParaRPr lang="pt-BR" dirty="0"/>
          </a:p>
        </p:txBody>
      </p:sp>
      <p:sp>
        <p:nvSpPr>
          <p:cNvPr id="3" name="Espaço Reservado para Conteúdo 2"/>
          <p:cNvSpPr>
            <a:spLocks noGrp="1"/>
          </p:cNvSpPr>
          <p:nvPr>
            <p:ph sz="quarter" idx="1"/>
          </p:nvPr>
        </p:nvSpPr>
        <p:spPr>
          <a:xfrm>
            <a:off x="0" y="1484784"/>
            <a:ext cx="8892480" cy="5257800"/>
          </a:xfrm>
          <a:prstGeom prst="rect">
            <a:avLst/>
          </a:prstGeom>
        </p:spPr>
        <p:txBody>
          <a:bodyPr>
            <a:normAutofit/>
          </a:bodyPr>
          <a:lstStyle/>
          <a:p>
            <a:pPr marL="514090" indent="-514090">
              <a:buFont typeface="Wingdings" pitchFamily="2" charset="2"/>
              <a:buChar char="Ø"/>
            </a:pPr>
            <a:r>
              <a:rPr lang="pt-BR" sz="2800" dirty="0" smtClean="0"/>
              <a:t>A carga tributária no Brasil é excessivamente alta</a:t>
            </a:r>
          </a:p>
          <a:p>
            <a:pPr marL="514090" indent="-514090">
              <a:buFont typeface="Wingdings" pitchFamily="2" charset="2"/>
              <a:buChar char="Ø"/>
            </a:pPr>
            <a:r>
              <a:rPr lang="pt-BR" sz="2800" dirty="0" smtClean="0"/>
              <a:t>O imposto sobre a renda no Brasil é muito baixo</a:t>
            </a:r>
          </a:p>
          <a:p>
            <a:pPr marL="514090" indent="-514090">
              <a:buFont typeface="Wingdings" pitchFamily="2" charset="2"/>
              <a:buChar char="Ø"/>
            </a:pPr>
            <a:r>
              <a:rPr lang="pt-BR" sz="2800" dirty="0" smtClean="0"/>
              <a:t>Quais países se encaixam na lista à direita?</a:t>
            </a:r>
          </a:p>
          <a:p>
            <a:pPr marL="0" indent="0">
              <a:buNone/>
            </a:pPr>
            <a:endParaRPr lang="pt-BR" sz="2800" dirty="0" smtClean="0"/>
          </a:p>
          <a:p>
            <a:pPr marL="0" indent="0">
              <a:buNone/>
            </a:pPr>
            <a:endParaRPr lang="pt-BR" sz="2800" dirty="0" smtClean="0"/>
          </a:p>
        </p:txBody>
      </p:sp>
      <p:sp>
        <p:nvSpPr>
          <p:cNvPr id="8" name="Espaço Reservado para Conteúdo 2"/>
          <p:cNvSpPr txBox="1">
            <a:spLocks/>
          </p:cNvSpPr>
          <p:nvPr/>
        </p:nvSpPr>
        <p:spPr>
          <a:xfrm>
            <a:off x="381000" y="3212976"/>
            <a:ext cx="4041648" cy="3886200"/>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spcBef>
                <a:spcPts val="0"/>
              </a:spcBef>
            </a:pPr>
            <a:r>
              <a:rPr lang="pt-BR" sz="2000" dirty="0" smtClean="0"/>
              <a:t>Estados Unidos da América</a:t>
            </a:r>
          </a:p>
          <a:p>
            <a:pPr>
              <a:spcBef>
                <a:spcPts val="0"/>
              </a:spcBef>
            </a:pPr>
            <a:r>
              <a:rPr lang="pt-BR" sz="2000" dirty="0" smtClean="0"/>
              <a:t>México</a:t>
            </a:r>
          </a:p>
          <a:p>
            <a:pPr>
              <a:spcBef>
                <a:spcPts val="0"/>
              </a:spcBef>
            </a:pPr>
            <a:r>
              <a:rPr lang="pt-BR" sz="2000" dirty="0" smtClean="0"/>
              <a:t>Brasil</a:t>
            </a:r>
          </a:p>
          <a:p>
            <a:pPr>
              <a:spcBef>
                <a:spcPts val="0"/>
              </a:spcBef>
            </a:pPr>
            <a:r>
              <a:rPr lang="pt-BR" sz="2000" dirty="0" smtClean="0"/>
              <a:t>Inglaterra</a:t>
            </a:r>
          </a:p>
          <a:p>
            <a:pPr>
              <a:spcBef>
                <a:spcPts val="0"/>
              </a:spcBef>
            </a:pPr>
            <a:r>
              <a:rPr lang="pt-BR" sz="2000" dirty="0" smtClean="0"/>
              <a:t>Dinamarca</a:t>
            </a:r>
          </a:p>
          <a:p>
            <a:pPr>
              <a:spcBef>
                <a:spcPts val="0"/>
              </a:spcBef>
            </a:pPr>
            <a:r>
              <a:rPr lang="pt-BR" sz="2000" dirty="0" smtClean="0"/>
              <a:t>República Tcheca</a:t>
            </a:r>
          </a:p>
          <a:p>
            <a:pPr>
              <a:spcBef>
                <a:spcPts val="0"/>
              </a:spcBef>
            </a:pPr>
            <a:r>
              <a:rPr lang="pt-BR" sz="2000" dirty="0" smtClean="0"/>
              <a:t>Japão</a:t>
            </a:r>
          </a:p>
          <a:p>
            <a:pPr>
              <a:spcBef>
                <a:spcPts val="0"/>
              </a:spcBef>
            </a:pPr>
            <a:r>
              <a:rPr lang="pt-BR" sz="2000" dirty="0" smtClean="0"/>
              <a:t>França</a:t>
            </a:r>
          </a:p>
          <a:p>
            <a:pPr>
              <a:spcBef>
                <a:spcPts val="0"/>
              </a:spcBef>
            </a:pPr>
            <a:r>
              <a:rPr lang="pt-BR" sz="2000" dirty="0" smtClean="0"/>
              <a:t>Áustria</a:t>
            </a:r>
          </a:p>
          <a:p>
            <a:pPr>
              <a:spcBef>
                <a:spcPts val="0"/>
              </a:spcBef>
            </a:pPr>
            <a:r>
              <a:rPr lang="pt-BR" sz="2000" dirty="0" smtClean="0"/>
              <a:t>Alemanha</a:t>
            </a:r>
          </a:p>
          <a:p>
            <a:pPr marL="109667" indent="0">
              <a:buFont typeface="Wingdings"/>
              <a:buNone/>
            </a:pPr>
            <a:endParaRPr lang="pt-BR" sz="2000" dirty="0"/>
          </a:p>
        </p:txBody>
      </p:sp>
      <p:sp>
        <p:nvSpPr>
          <p:cNvPr id="9" name="Espaço Reservado para Conteúdo 5"/>
          <p:cNvSpPr txBox="1">
            <a:spLocks/>
          </p:cNvSpPr>
          <p:nvPr/>
        </p:nvSpPr>
        <p:spPr>
          <a:xfrm>
            <a:off x="4695434" y="3212976"/>
            <a:ext cx="4041775" cy="3886200"/>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spcBef>
                <a:spcPts val="0"/>
              </a:spcBef>
            </a:pPr>
            <a:r>
              <a:rPr lang="pt-BR" sz="2000" dirty="0" smtClean="0"/>
              <a:t>Maior carga sobre a renda</a:t>
            </a:r>
          </a:p>
          <a:p>
            <a:pPr>
              <a:spcBef>
                <a:spcPts val="0"/>
              </a:spcBef>
            </a:pPr>
            <a:r>
              <a:rPr lang="pt-BR" sz="2000" dirty="0" smtClean="0"/>
              <a:t>Maior carga sobre a folha de salários</a:t>
            </a:r>
          </a:p>
          <a:p>
            <a:pPr>
              <a:spcBef>
                <a:spcPts val="0"/>
              </a:spcBef>
            </a:pPr>
            <a:r>
              <a:rPr lang="pt-BR" sz="2000" dirty="0" smtClean="0"/>
              <a:t>Maior carga sobre a propriedade</a:t>
            </a:r>
          </a:p>
          <a:p>
            <a:pPr>
              <a:spcBef>
                <a:spcPts val="0"/>
              </a:spcBef>
            </a:pPr>
            <a:r>
              <a:rPr lang="pt-BR" sz="2000" dirty="0" smtClean="0"/>
              <a:t>Uma das menores cargas tributárias sobre a renda</a:t>
            </a:r>
          </a:p>
          <a:p>
            <a:pPr>
              <a:spcBef>
                <a:spcPts val="0"/>
              </a:spcBef>
            </a:pPr>
            <a:r>
              <a:rPr lang="pt-BR" sz="2000" dirty="0" smtClean="0"/>
              <a:t>Menor carga sobre bens e serviços</a:t>
            </a:r>
          </a:p>
          <a:p>
            <a:pPr>
              <a:spcBef>
                <a:spcPts val="0"/>
              </a:spcBef>
            </a:pPr>
            <a:r>
              <a:rPr lang="pt-BR" sz="2000" dirty="0" smtClean="0"/>
              <a:t>A menor carga tributária sobre a folha de salários</a:t>
            </a:r>
            <a:endParaRPr lang="pt-BR" sz="2000" dirty="0"/>
          </a:p>
        </p:txBody>
      </p:sp>
    </p:spTree>
    <p:extLst>
      <p:ext uri="{BB962C8B-B14F-4D97-AF65-F5344CB8AC3E}">
        <p14:creationId xmlns:p14="http://schemas.microsoft.com/office/powerpoint/2010/main" xmlns="" val="960584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3600" b="1" dirty="0" smtClean="0"/>
              <a:t>Ato das disposições transitórias – art. 88, incluído pela EC 37/2002</a:t>
            </a:r>
            <a:endParaRPr lang="pt-BR" sz="3600" b="1" dirty="0"/>
          </a:p>
        </p:txBody>
      </p:sp>
      <p:sp>
        <p:nvSpPr>
          <p:cNvPr id="3" name="Espaço Reservado para Conteúdo 2"/>
          <p:cNvSpPr>
            <a:spLocks noGrp="1"/>
          </p:cNvSpPr>
          <p:nvPr>
            <p:ph sz="quarter" idx="1"/>
          </p:nvPr>
        </p:nvSpPr>
        <p:spPr/>
        <p:txBody>
          <a:bodyPr>
            <a:noAutofit/>
          </a:bodyPr>
          <a:lstStyle/>
          <a:p>
            <a:pPr marL="0" indent="0" algn="just">
              <a:buNone/>
            </a:pPr>
            <a:r>
              <a:rPr lang="pt-BR" sz="2750" dirty="0"/>
              <a:t>Art. 88. Enquanto lei complementar não disciplinar o disposto nos incisos I e III do § 3º do art. 156 da Constituição Federal, o imposto a que se refere o inciso III do caput do mesmo artigo:</a:t>
            </a:r>
          </a:p>
          <a:p>
            <a:pPr marL="0" indent="0" algn="just">
              <a:buNone/>
            </a:pPr>
            <a:r>
              <a:rPr lang="pt-BR" sz="2750" dirty="0"/>
              <a:t>I - </a:t>
            </a:r>
            <a:r>
              <a:rPr lang="pt-BR" sz="2750" dirty="0">
                <a:solidFill>
                  <a:srgbClr val="FF0000"/>
                </a:solidFill>
              </a:rPr>
              <a:t>terá alíquota mínima de dois por cento</a:t>
            </a:r>
            <a:r>
              <a:rPr lang="pt-BR" sz="2750" dirty="0"/>
              <a:t>, exceto para os serviços a que se referem os itens 32, 33 e 34 da Lista de Serviços anexa ao Decreto-Lei nº 406, de 31 de dezembro de 1968; </a:t>
            </a:r>
          </a:p>
          <a:p>
            <a:pPr marL="0" indent="0" algn="just">
              <a:buNone/>
            </a:pPr>
            <a:r>
              <a:rPr lang="pt-BR" sz="2750" dirty="0"/>
              <a:t>II - </a:t>
            </a:r>
            <a:r>
              <a:rPr lang="pt-BR" sz="2750" dirty="0">
                <a:solidFill>
                  <a:srgbClr val="FF0000"/>
                </a:solidFill>
              </a:rPr>
              <a:t>não será objeto de concessão de isenções, incentivos e benefícios fiscais</a:t>
            </a:r>
            <a:r>
              <a:rPr lang="pt-BR" sz="2750" dirty="0"/>
              <a:t>, que resulte, direta ou indiretamente, na redução da alíquota mínima estabelecida no inciso I. </a:t>
            </a:r>
          </a:p>
          <a:p>
            <a:pPr algn="just"/>
            <a:endParaRPr lang="pt-BR" sz="2750" dirty="0"/>
          </a:p>
        </p:txBody>
      </p:sp>
    </p:spTree>
    <p:extLst>
      <p:ext uri="{BB962C8B-B14F-4D97-AF65-F5344CB8AC3E}">
        <p14:creationId xmlns:p14="http://schemas.microsoft.com/office/powerpoint/2010/main" xmlns="" val="18886870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3800" b="1" dirty="0" smtClean="0"/>
              <a:t>Nova proposta para diminuir a guerra fiscal entre Estados?</a:t>
            </a:r>
            <a:endParaRPr lang="pt-BR" sz="3800" b="1" dirty="0"/>
          </a:p>
        </p:txBody>
      </p:sp>
      <p:sp>
        <p:nvSpPr>
          <p:cNvPr id="3" name="Espaço Reservado para Conteúdo 2"/>
          <p:cNvSpPr>
            <a:spLocks noGrp="1"/>
          </p:cNvSpPr>
          <p:nvPr>
            <p:ph idx="1"/>
          </p:nvPr>
        </p:nvSpPr>
        <p:spPr/>
        <p:txBody>
          <a:bodyPr>
            <a:normAutofit/>
          </a:bodyPr>
          <a:lstStyle/>
          <a:p>
            <a:r>
              <a:rPr lang="pt-BR" sz="3600" dirty="0" smtClean="0"/>
              <a:t>Cobrança do ICMS no Estado de destino da mercadoria</a:t>
            </a:r>
          </a:p>
          <a:p>
            <a:r>
              <a:rPr lang="pt-BR" sz="3600" dirty="0" smtClean="0">
                <a:solidFill>
                  <a:srgbClr val="FF0000"/>
                </a:solidFill>
              </a:rPr>
              <a:t>Consequência:  Estados (e municípios) exportadores perdem parte da arrecadação</a:t>
            </a:r>
            <a:endParaRPr lang="pt-BR" sz="3600" dirty="0">
              <a:solidFill>
                <a:srgbClr val="FF0000"/>
              </a:solidFill>
            </a:endParaRPr>
          </a:p>
        </p:txBody>
      </p:sp>
    </p:spTree>
    <p:extLst>
      <p:ext uri="{BB962C8B-B14F-4D97-AF65-F5344CB8AC3E}">
        <p14:creationId xmlns:p14="http://schemas.microsoft.com/office/powerpoint/2010/main" xmlns="" val="552983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OBRIGADA! </a:t>
            </a:r>
            <a:endParaRPr lang="en-US" b="1" dirty="0"/>
          </a:p>
        </p:txBody>
      </p:sp>
      <p:sp>
        <p:nvSpPr>
          <p:cNvPr id="3" name="Espaço Reservado para Conteúdo 2"/>
          <p:cNvSpPr>
            <a:spLocks noGrp="1"/>
          </p:cNvSpPr>
          <p:nvPr>
            <p:ph sz="quarter" idx="1"/>
          </p:nvPr>
        </p:nvSpPr>
        <p:spPr/>
        <p:txBody>
          <a:bodyPr/>
          <a:lstStyle/>
          <a:p>
            <a:pPr marL="0" indent="0" algn="ctr">
              <a:buNone/>
            </a:pPr>
            <a:r>
              <a:rPr lang="pt-BR" dirty="0" smtClean="0"/>
              <a:t>nara.taga@fgv.br</a:t>
            </a:r>
            <a:endParaRPr lang="en-US" dirty="0"/>
          </a:p>
        </p:txBody>
      </p:sp>
    </p:spTree>
    <p:extLst>
      <p:ext uri="{BB962C8B-B14F-4D97-AF65-F5344CB8AC3E}">
        <p14:creationId xmlns:p14="http://schemas.microsoft.com/office/powerpoint/2010/main" xmlns="" val="2943369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endParaRPr lang="pt-BR" dirty="0"/>
          </a:p>
        </p:txBody>
      </p:sp>
      <p:graphicFrame>
        <p:nvGraphicFramePr>
          <p:cNvPr id="9" name="Espaço Reservado para Conteúdo 8"/>
          <p:cNvGraphicFramePr>
            <a:graphicFrameLocks noGrp="1"/>
          </p:cNvGraphicFramePr>
          <p:nvPr>
            <p:ph sz="quarter" idx="1"/>
            <p:extLst>
              <p:ext uri="{D42A27DB-BD31-4B8C-83A1-F6EECF244321}">
                <p14:modId xmlns:p14="http://schemas.microsoft.com/office/powerpoint/2010/main" xmlns="" val="991273553"/>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CaixaDeTexto 9"/>
          <p:cNvSpPr txBox="1"/>
          <p:nvPr/>
        </p:nvSpPr>
        <p:spPr>
          <a:xfrm>
            <a:off x="3599384" y="6652115"/>
            <a:ext cx="5544616" cy="215436"/>
          </a:xfrm>
          <a:prstGeom prst="rect">
            <a:avLst/>
          </a:prstGeom>
          <a:noFill/>
        </p:spPr>
        <p:txBody>
          <a:bodyPr wrap="square" lIns="91388" tIns="45694" rIns="91388" bIns="45694" rtlCol="0">
            <a:spAutoFit/>
          </a:bodyPr>
          <a:lstStyle/>
          <a:p>
            <a:pPr defTabSz="913883"/>
            <a:r>
              <a:rPr lang="pt-BR" sz="800" dirty="0">
                <a:solidFill>
                  <a:prstClr val="white"/>
                </a:solidFill>
                <a:sym typeface="Arial" charset="0"/>
              </a:rPr>
              <a:t>Fonte: RFB e OCDE Revenue Statistics 2009 | disponível em www.receita.fazenda.gov.br</a:t>
            </a:r>
            <a:endParaRPr lang="pt-BR" sz="1400" dirty="0">
              <a:solidFill>
                <a:prstClr val="white"/>
              </a:solidFill>
              <a:sym typeface="Arial" charset="0"/>
            </a:endParaRPr>
          </a:p>
        </p:txBody>
      </p:sp>
    </p:spTree>
    <p:extLst>
      <p:ext uri="{BB962C8B-B14F-4D97-AF65-F5344CB8AC3E}">
        <p14:creationId xmlns:p14="http://schemas.microsoft.com/office/powerpoint/2010/main" xmlns="" val="282651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fade">
                                      <p:cBhvr>
                                        <p:cTn id="7" dur="1000"/>
                                        <p:tgtEl>
                                          <p:spTgt spid="9">
                                            <p:graphicEl>
                                              <a:chart seriesIdx="-3" categoryIdx="-3" bldStep="gridLegend"/>
                                            </p:graphicEl>
                                          </p:spTgt>
                                        </p:tgtEl>
                                      </p:cBhvr>
                                    </p:animEffect>
                                    <p:anim calcmode="lin" valueType="num">
                                      <p:cBhvr>
                                        <p:cTn id="8" dur="1000" fill="hold"/>
                                        <p:tgtEl>
                                          <p:spTgt spid="9">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9" dur="1000" fill="hold"/>
                                        <p:tgtEl>
                                          <p:spTgt spid="9">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graphicEl>
                                              <a:chart seriesIdx="0" categoryIdx="0" bldStep="ptInCategory"/>
                                            </p:graphicEl>
                                          </p:spTgt>
                                        </p:tgtEl>
                                        <p:attrNameLst>
                                          <p:attrName>style.visibility</p:attrName>
                                        </p:attrNameLst>
                                      </p:cBhvr>
                                      <p:to>
                                        <p:strVal val="visible"/>
                                      </p:to>
                                    </p:set>
                                    <p:animEffect transition="in" filter="fade">
                                      <p:cBhvr>
                                        <p:cTn id="14" dur="1000"/>
                                        <p:tgtEl>
                                          <p:spTgt spid="9">
                                            <p:graphicEl>
                                              <a:chart seriesIdx="0" categoryIdx="0" bldStep="ptInCategory"/>
                                            </p:graphicEl>
                                          </p:spTgt>
                                        </p:tgtEl>
                                      </p:cBhvr>
                                    </p:animEffect>
                                    <p:anim calcmode="lin" valueType="num">
                                      <p:cBhvr>
                                        <p:cTn id="15" dur="1000" fill="hold"/>
                                        <p:tgtEl>
                                          <p:spTgt spid="9">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p:cTn id="16" dur="1000" fill="hold"/>
                                        <p:tgtEl>
                                          <p:spTgt spid="9">
                                            <p:graphicEl>
                                              <a:chart seriesIdx="0" categoryIdx="0" bldStep="ptInCategory"/>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9">
                                            <p:graphicEl>
                                              <a:chart seriesIdx="0" categoryIdx="1" bldStep="ptInCategory"/>
                                            </p:graphicEl>
                                          </p:spTgt>
                                        </p:tgtEl>
                                        <p:attrNameLst>
                                          <p:attrName>style.visibility</p:attrName>
                                        </p:attrNameLst>
                                      </p:cBhvr>
                                      <p:to>
                                        <p:strVal val="visible"/>
                                      </p:to>
                                    </p:set>
                                    <p:animEffect transition="in" filter="fade">
                                      <p:cBhvr>
                                        <p:cTn id="19" dur="1000"/>
                                        <p:tgtEl>
                                          <p:spTgt spid="9">
                                            <p:graphicEl>
                                              <a:chart seriesIdx="0" categoryIdx="1" bldStep="ptInCategory"/>
                                            </p:graphicEl>
                                          </p:spTgt>
                                        </p:tgtEl>
                                      </p:cBhvr>
                                    </p:animEffect>
                                    <p:anim calcmode="lin" valueType="num">
                                      <p:cBhvr>
                                        <p:cTn id="20" dur="1000" fill="hold"/>
                                        <p:tgtEl>
                                          <p:spTgt spid="9">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p:cTn id="21" dur="1000" fill="hold"/>
                                        <p:tgtEl>
                                          <p:spTgt spid="9">
                                            <p:graphicEl>
                                              <a:chart seriesIdx="0" categoryIdx="1" bldStep="ptInCategory"/>
                                            </p:graphic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9">
                                            <p:graphicEl>
                                              <a:chart seriesIdx="0" categoryIdx="2" bldStep="ptInCategory"/>
                                            </p:graphicEl>
                                          </p:spTgt>
                                        </p:tgtEl>
                                        <p:attrNameLst>
                                          <p:attrName>style.visibility</p:attrName>
                                        </p:attrNameLst>
                                      </p:cBhvr>
                                      <p:to>
                                        <p:strVal val="visible"/>
                                      </p:to>
                                    </p:set>
                                    <p:animEffect transition="in" filter="fade">
                                      <p:cBhvr>
                                        <p:cTn id="24" dur="1000"/>
                                        <p:tgtEl>
                                          <p:spTgt spid="9">
                                            <p:graphicEl>
                                              <a:chart seriesIdx="0" categoryIdx="2" bldStep="ptInCategory"/>
                                            </p:graphicEl>
                                          </p:spTgt>
                                        </p:tgtEl>
                                      </p:cBhvr>
                                    </p:animEffect>
                                    <p:anim calcmode="lin" valueType="num">
                                      <p:cBhvr>
                                        <p:cTn id="25" dur="1000" fill="hold"/>
                                        <p:tgtEl>
                                          <p:spTgt spid="9">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p:cTn id="26" dur="1000" fill="hold"/>
                                        <p:tgtEl>
                                          <p:spTgt spid="9">
                                            <p:graphicEl>
                                              <a:chart seriesIdx="0" categoryIdx="2" bldStep="ptInCategory"/>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graphicEl>
                                              <a:chart seriesIdx="0" categoryIdx="3" bldStep="ptInCategory"/>
                                            </p:graphicEl>
                                          </p:spTgt>
                                        </p:tgtEl>
                                        <p:attrNameLst>
                                          <p:attrName>style.visibility</p:attrName>
                                        </p:attrNameLst>
                                      </p:cBhvr>
                                      <p:to>
                                        <p:strVal val="visible"/>
                                      </p:to>
                                    </p:set>
                                    <p:animEffect transition="in" filter="fade">
                                      <p:cBhvr>
                                        <p:cTn id="29" dur="1000"/>
                                        <p:tgtEl>
                                          <p:spTgt spid="9">
                                            <p:graphicEl>
                                              <a:chart seriesIdx="0" categoryIdx="3" bldStep="ptInCategory"/>
                                            </p:graphicEl>
                                          </p:spTgt>
                                        </p:tgtEl>
                                      </p:cBhvr>
                                    </p:animEffect>
                                    <p:anim calcmode="lin" valueType="num">
                                      <p:cBhvr>
                                        <p:cTn id="30" dur="1000" fill="hold"/>
                                        <p:tgtEl>
                                          <p:spTgt spid="9">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p:cTn id="31" dur="1000" fill="hold"/>
                                        <p:tgtEl>
                                          <p:spTgt spid="9">
                                            <p:graphicEl>
                                              <a:chart seriesIdx="0" categoryIdx="3" bldStep="ptInCategory"/>
                                            </p:graphic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
                                            <p:graphicEl>
                                              <a:chart seriesIdx="0" categoryIdx="4" bldStep="ptInCategory"/>
                                            </p:graphicEl>
                                          </p:spTgt>
                                        </p:tgtEl>
                                        <p:attrNameLst>
                                          <p:attrName>style.visibility</p:attrName>
                                        </p:attrNameLst>
                                      </p:cBhvr>
                                      <p:to>
                                        <p:strVal val="visible"/>
                                      </p:to>
                                    </p:set>
                                    <p:animEffect transition="in" filter="fade">
                                      <p:cBhvr>
                                        <p:cTn id="34" dur="1000"/>
                                        <p:tgtEl>
                                          <p:spTgt spid="9">
                                            <p:graphicEl>
                                              <a:chart seriesIdx="0" categoryIdx="4" bldStep="ptInCategory"/>
                                            </p:graphicEl>
                                          </p:spTgt>
                                        </p:tgtEl>
                                      </p:cBhvr>
                                    </p:animEffect>
                                    <p:anim calcmode="lin" valueType="num">
                                      <p:cBhvr>
                                        <p:cTn id="35" dur="1000" fill="hold"/>
                                        <p:tgtEl>
                                          <p:spTgt spid="9">
                                            <p:graphicEl>
                                              <a:chart seriesIdx="0" categoryIdx="4" bldStep="ptInCategory"/>
                                            </p:graphicEl>
                                          </p:spTgt>
                                        </p:tgtEl>
                                        <p:attrNameLst>
                                          <p:attrName>ppt_x</p:attrName>
                                        </p:attrNameLst>
                                      </p:cBhvr>
                                      <p:tavLst>
                                        <p:tav tm="0">
                                          <p:val>
                                            <p:strVal val="#ppt_x"/>
                                          </p:val>
                                        </p:tav>
                                        <p:tav tm="100000">
                                          <p:val>
                                            <p:strVal val="#ppt_x"/>
                                          </p:val>
                                        </p:tav>
                                      </p:tavLst>
                                    </p:anim>
                                    <p:anim calcmode="lin" valueType="num">
                                      <p:cBhvr>
                                        <p:cTn id="36" dur="1000" fill="hold"/>
                                        <p:tgtEl>
                                          <p:spTgt spid="9">
                                            <p:graphicEl>
                                              <a:chart seriesIdx="0" categoryIdx="4" bldStep="ptInCategory"/>
                                            </p:graphic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9">
                                            <p:graphicEl>
                                              <a:chart seriesIdx="0" categoryIdx="5" bldStep="ptInCategory"/>
                                            </p:graphicEl>
                                          </p:spTgt>
                                        </p:tgtEl>
                                        <p:attrNameLst>
                                          <p:attrName>style.visibility</p:attrName>
                                        </p:attrNameLst>
                                      </p:cBhvr>
                                      <p:to>
                                        <p:strVal val="visible"/>
                                      </p:to>
                                    </p:set>
                                    <p:animEffect transition="in" filter="fade">
                                      <p:cBhvr>
                                        <p:cTn id="39" dur="1000"/>
                                        <p:tgtEl>
                                          <p:spTgt spid="9">
                                            <p:graphicEl>
                                              <a:chart seriesIdx="0" categoryIdx="5" bldStep="ptInCategory"/>
                                            </p:graphicEl>
                                          </p:spTgt>
                                        </p:tgtEl>
                                      </p:cBhvr>
                                    </p:animEffect>
                                    <p:anim calcmode="lin" valueType="num">
                                      <p:cBhvr>
                                        <p:cTn id="40" dur="1000" fill="hold"/>
                                        <p:tgtEl>
                                          <p:spTgt spid="9">
                                            <p:graphicEl>
                                              <a:chart seriesIdx="0" categoryIdx="5" bldStep="ptInCategory"/>
                                            </p:graphicEl>
                                          </p:spTgt>
                                        </p:tgtEl>
                                        <p:attrNameLst>
                                          <p:attrName>ppt_x</p:attrName>
                                        </p:attrNameLst>
                                      </p:cBhvr>
                                      <p:tavLst>
                                        <p:tav tm="0">
                                          <p:val>
                                            <p:strVal val="#ppt_x"/>
                                          </p:val>
                                        </p:tav>
                                        <p:tav tm="100000">
                                          <p:val>
                                            <p:strVal val="#ppt_x"/>
                                          </p:val>
                                        </p:tav>
                                      </p:tavLst>
                                    </p:anim>
                                    <p:anim calcmode="lin" valueType="num">
                                      <p:cBhvr>
                                        <p:cTn id="41" dur="1000" fill="hold"/>
                                        <p:tgtEl>
                                          <p:spTgt spid="9">
                                            <p:graphicEl>
                                              <a:chart seriesIdx="0" categoryIdx="5" bldStep="ptInCategory"/>
                                            </p:graphic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9">
                                            <p:graphicEl>
                                              <a:chart seriesIdx="0" categoryIdx="6" bldStep="ptInCategory"/>
                                            </p:graphicEl>
                                          </p:spTgt>
                                        </p:tgtEl>
                                        <p:attrNameLst>
                                          <p:attrName>style.visibility</p:attrName>
                                        </p:attrNameLst>
                                      </p:cBhvr>
                                      <p:to>
                                        <p:strVal val="visible"/>
                                      </p:to>
                                    </p:set>
                                    <p:animEffect transition="in" filter="fade">
                                      <p:cBhvr>
                                        <p:cTn id="44" dur="1000"/>
                                        <p:tgtEl>
                                          <p:spTgt spid="9">
                                            <p:graphicEl>
                                              <a:chart seriesIdx="0" categoryIdx="6" bldStep="ptInCategory"/>
                                            </p:graphicEl>
                                          </p:spTgt>
                                        </p:tgtEl>
                                      </p:cBhvr>
                                    </p:animEffect>
                                    <p:anim calcmode="lin" valueType="num">
                                      <p:cBhvr>
                                        <p:cTn id="45" dur="1000" fill="hold"/>
                                        <p:tgtEl>
                                          <p:spTgt spid="9">
                                            <p:graphicEl>
                                              <a:chart seriesIdx="0" categoryIdx="6" bldStep="ptInCategory"/>
                                            </p:graphicEl>
                                          </p:spTgt>
                                        </p:tgtEl>
                                        <p:attrNameLst>
                                          <p:attrName>ppt_x</p:attrName>
                                        </p:attrNameLst>
                                      </p:cBhvr>
                                      <p:tavLst>
                                        <p:tav tm="0">
                                          <p:val>
                                            <p:strVal val="#ppt_x"/>
                                          </p:val>
                                        </p:tav>
                                        <p:tav tm="100000">
                                          <p:val>
                                            <p:strVal val="#ppt_x"/>
                                          </p:val>
                                        </p:tav>
                                      </p:tavLst>
                                    </p:anim>
                                    <p:anim calcmode="lin" valueType="num">
                                      <p:cBhvr>
                                        <p:cTn id="46" dur="1000" fill="hold"/>
                                        <p:tgtEl>
                                          <p:spTgt spid="9">
                                            <p:graphicEl>
                                              <a:chart seriesIdx="0" categoryIdx="6" bldStep="ptInCategory"/>
                                            </p:graphic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9">
                                            <p:graphicEl>
                                              <a:chart seriesIdx="0" categoryIdx="7" bldStep="ptInCategory"/>
                                            </p:graphicEl>
                                          </p:spTgt>
                                        </p:tgtEl>
                                        <p:attrNameLst>
                                          <p:attrName>style.visibility</p:attrName>
                                        </p:attrNameLst>
                                      </p:cBhvr>
                                      <p:to>
                                        <p:strVal val="visible"/>
                                      </p:to>
                                    </p:set>
                                    <p:animEffect transition="in" filter="fade">
                                      <p:cBhvr>
                                        <p:cTn id="49" dur="1000"/>
                                        <p:tgtEl>
                                          <p:spTgt spid="9">
                                            <p:graphicEl>
                                              <a:chart seriesIdx="0" categoryIdx="7" bldStep="ptInCategory"/>
                                            </p:graphicEl>
                                          </p:spTgt>
                                        </p:tgtEl>
                                      </p:cBhvr>
                                    </p:animEffect>
                                    <p:anim calcmode="lin" valueType="num">
                                      <p:cBhvr>
                                        <p:cTn id="50" dur="1000" fill="hold"/>
                                        <p:tgtEl>
                                          <p:spTgt spid="9">
                                            <p:graphicEl>
                                              <a:chart seriesIdx="0" categoryIdx="7" bldStep="ptInCategory"/>
                                            </p:graphicEl>
                                          </p:spTgt>
                                        </p:tgtEl>
                                        <p:attrNameLst>
                                          <p:attrName>ppt_x</p:attrName>
                                        </p:attrNameLst>
                                      </p:cBhvr>
                                      <p:tavLst>
                                        <p:tav tm="0">
                                          <p:val>
                                            <p:strVal val="#ppt_x"/>
                                          </p:val>
                                        </p:tav>
                                        <p:tav tm="100000">
                                          <p:val>
                                            <p:strVal val="#ppt_x"/>
                                          </p:val>
                                        </p:tav>
                                      </p:tavLst>
                                    </p:anim>
                                    <p:anim calcmode="lin" valueType="num">
                                      <p:cBhvr>
                                        <p:cTn id="51" dur="1000" fill="hold"/>
                                        <p:tgtEl>
                                          <p:spTgt spid="9">
                                            <p:graphicEl>
                                              <a:chart seriesIdx="0" categoryIdx="7" bldStep="ptInCategory"/>
                                            </p:graphic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9">
                                            <p:graphicEl>
                                              <a:chart seriesIdx="0" categoryIdx="8" bldStep="ptInCategory"/>
                                            </p:graphicEl>
                                          </p:spTgt>
                                        </p:tgtEl>
                                        <p:attrNameLst>
                                          <p:attrName>style.visibility</p:attrName>
                                        </p:attrNameLst>
                                      </p:cBhvr>
                                      <p:to>
                                        <p:strVal val="visible"/>
                                      </p:to>
                                    </p:set>
                                    <p:animEffect transition="in" filter="fade">
                                      <p:cBhvr>
                                        <p:cTn id="54" dur="1000"/>
                                        <p:tgtEl>
                                          <p:spTgt spid="9">
                                            <p:graphicEl>
                                              <a:chart seriesIdx="0" categoryIdx="8" bldStep="ptInCategory"/>
                                            </p:graphicEl>
                                          </p:spTgt>
                                        </p:tgtEl>
                                      </p:cBhvr>
                                    </p:animEffect>
                                    <p:anim calcmode="lin" valueType="num">
                                      <p:cBhvr>
                                        <p:cTn id="55" dur="1000" fill="hold"/>
                                        <p:tgtEl>
                                          <p:spTgt spid="9">
                                            <p:graphicEl>
                                              <a:chart seriesIdx="0" categoryIdx="8" bldStep="ptInCategory"/>
                                            </p:graphicEl>
                                          </p:spTgt>
                                        </p:tgtEl>
                                        <p:attrNameLst>
                                          <p:attrName>ppt_x</p:attrName>
                                        </p:attrNameLst>
                                      </p:cBhvr>
                                      <p:tavLst>
                                        <p:tav tm="0">
                                          <p:val>
                                            <p:strVal val="#ppt_x"/>
                                          </p:val>
                                        </p:tav>
                                        <p:tav tm="100000">
                                          <p:val>
                                            <p:strVal val="#ppt_x"/>
                                          </p:val>
                                        </p:tav>
                                      </p:tavLst>
                                    </p:anim>
                                    <p:anim calcmode="lin" valueType="num">
                                      <p:cBhvr>
                                        <p:cTn id="56" dur="1000" fill="hold"/>
                                        <p:tgtEl>
                                          <p:spTgt spid="9">
                                            <p:graphicEl>
                                              <a:chart seriesIdx="0" categoryIdx="8" bldStep="ptInCategory"/>
                                            </p:graphic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9">
                                            <p:graphicEl>
                                              <a:chart seriesIdx="0" categoryIdx="9" bldStep="ptInCategory"/>
                                            </p:graphicEl>
                                          </p:spTgt>
                                        </p:tgtEl>
                                        <p:attrNameLst>
                                          <p:attrName>style.visibility</p:attrName>
                                        </p:attrNameLst>
                                      </p:cBhvr>
                                      <p:to>
                                        <p:strVal val="visible"/>
                                      </p:to>
                                    </p:set>
                                    <p:animEffect transition="in" filter="fade">
                                      <p:cBhvr>
                                        <p:cTn id="59" dur="1000"/>
                                        <p:tgtEl>
                                          <p:spTgt spid="9">
                                            <p:graphicEl>
                                              <a:chart seriesIdx="0" categoryIdx="9" bldStep="ptInCategory"/>
                                            </p:graphicEl>
                                          </p:spTgt>
                                        </p:tgtEl>
                                      </p:cBhvr>
                                    </p:animEffect>
                                    <p:anim calcmode="lin" valueType="num">
                                      <p:cBhvr>
                                        <p:cTn id="60" dur="1000" fill="hold"/>
                                        <p:tgtEl>
                                          <p:spTgt spid="9">
                                            <p:graphicEl>
                                              <a:chart seriesIdx="0" categoryIdx="9" bldStep="ptInCategory"/>
                                            </p:graphicEl>
                                          </p:spTgt>
                                        </p:tgtEl>
                                        <p:attrNameLst>
                                          <p:attrName>ppt_x</p:attrName>
                                        </p:attrNameLst>
                                      </p:cBhvr>
                                      <p:tavLst>
                                        <p:tav tm="0">
                                          <p:val>
                                            <p:strVal val="#ppt_x"/>
                                          </p:val>
                                        </p:tav>
                                        <p:tav tm="100000">
                                          <p:val>
                                            <p:strVal val="#ppt_x"/>
                                          </p:val>
                                        </p:tav>
                                      </p:tavLst>
                                    </p:anim>
                                    <p:anim calcmode="lin" valueType="num">
                                      <p:cBhvr>
                                        <p:cTn id="61" dur="1000" fill="hold"/>
                                        <p:tgtEl>
                                          <p:spTgt spid="9">
                                            <p:graphicEl>
                                              <a:chart seriesIdx="0" categoryIdx="9" bldStep="ptInCategory"/>
                                            </p:graphic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9">
                                            <p:graphicEl>
                                              <a:chart seriesIdx="0" categoryIdx="10" bldStep="ptInCategory"/>
                                            </p:graphicEl>
                                          </p:spTgt>
                                        </p:tgtEl>
                                        <p:attrNameLst>
                                          <p:attrName>style.visibility</p:attrName>
                                        </p:attrNameLst>
                                      </p:cBhvr>
                                      <p:to>
                                        <p:strVal val="visible"/>
                                      </p:to>
                                    </p:set>
                                    <p:animEffect transition="in" filter="fade">
                                      <p:cBhvr>
                                        <p:cTn id="64" dur="1000"/>
                                        <p:tgtEl>
                                          <p:spTgt spid="9">
                                            <p:graphicEl>
                                              <a:chart seriesIdx="0" categoryIdx="10" bldStep="ptInCategory"/>
                                            </p:graphicEl>
                                          </p:spTgt>
                                        </p:tgtEl>
                                      </p:cBhvr>
                                    </p:animEffect>
                                    <p:anim calcmode="lin" valueType="num">
                                      <p:cBhvr>
                                        <p:cTn id="65" dur="1000" fill="hold"/>
                                        <p:tgtEl>
                                          <p:spTgt spid="9">
                                            <p:graphicEl>
                                              <a:chart seriesIdx="0" categoryIdx="10" bldStep="ptInCategory"/>
                                            </p:graphicEl>
                                          </p:spTgt>
                                        </p:tgtEl>
                                        <p:attrNameLst>
                                          <p:attrName>ppt_x</p:attrName>
                                        </p:attrNameLst>
                                      </p:cBhvr>
                                      <p:tavLst>
                                        <p:tav tm="0">
                                          <p:val>
                                            <p:strVal val="#ppt_x"/>
                                          </p:val>
                                        </p:tav>
                                        <p:tav tm="100000">
                                          <p:val>
                                            <p:strVal val="#ppt_x"/>
                                          </p:val>
                                        </p:tav>
                                      </p:tavLst>
                                    </p:anim>
                                    <p:anim calcmode="lin" valueType="num">
                                      <p:cBhvr>
                                        <p:cTn id="66" dur="1000" fill="hold"/>
                                        <p:tgtEl>
                                          <p:spTgt spid="9">
                                            <p:graphicEl>
                                              <a:chart seriesIdx="0" categoryIdx="10" bldStep="ptInCategory"/>
                                            </p:graphicEl>
                                          </p:spTgt>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9">
                                            <p:graphicEl>
                                              <a:chart seriesIdx="0" categoryIdx="11" bldStep="ptInCategory"/>
                                            </p:graphicEl>
                                          </p:spTgt>
                                        </p:tgtEl>
                                        <p:attrNameLst>
                                          <p:attrName>style.visibility</p:attrName>
                                        </p:attrNameLst>
                                      </p:cBhvr>
                                      <p:to>
                                        <p:strVal val="visible"/>
                                      </p:to>
                                    </p:set>
                                    <p:animEffect transition="in" filter="fade">
                                      <p:cBhvr>
                                        <p:cTn id="69" dur="1000"/>
                                        <p:tgtEl>
                                          <p:spTgt spid="9">
                                            <p:graphicEl>
                                              <a:chart seriesIdx="0" categoryIdx="11" bldStep="ptInCategory"/>
                                            </p:graphicEl>
                                          </p:spTgt>
                                        </p:tgtEl>
                                      </p:cBhvr>
                                    </p:animEffect>
                                    <p:anim calcmode="lin" valueType="num">
                                      <p:cBhvr>
                                        <p:cTn id="70" dur="1000" fill="hold"/>
                                        <p:tgtEl>
                                          <p:spTgt spid="9">
                                            <p:graphicEl>
                                              <a:chart seriesIdx="0" categoryIdx="11" bldStep="ptInCategory"/>
                                            </p:graphicEl>
                                          </p:spTgt>
                                        </p:tgtEl>
                                        <p:attrNameLst>
                                          <p:attrName>ppt_x</p:attrName>
                                        </p:attrNameLst>
                                      </p:cBhvr>
                                      <p:tavLst>
                                        <p:tav tm="0">
                                          <p:val>
                                            <p:strVal val="#ppt_x"/>
                                          </p:val>
                                        </p:tav>
                                        <p:tav tm="100000">
                                          <p:val>
                                            <p:strVal val="#ppt_x"/>
                                          </p:val>
                                        </p:tav>
                                      </p:tavLst>
                                    </p:anim>
                                    <p:anim calcmode="lin" valueType="num">
                                      <p:cBhvr>
                                        <p:cTn id="71" dur="1000" fill="hold"/>
                                        <p:tgtEl>
                                          <p:spTgt spid="9">
                                            <p:graphicEl>
                                              <a:chart seriesIdx="0" categoryIdx="11" bldStep="ptInCategory"/>
                                            </p:graphicEl>
                                          </p:spTgt>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9">
                                            <p:graphicEl>
                                              <a:chart seriesIdx="0" categoryIdx="12" bldStep="ptInCategory"/>
                                            </p:graphicEl>
                                          </p:spTgt>
                                        </p:tgtEl>
                                        <p:attrNameLst>
                                          <p:attrName>style.visibility</p:attrName>
                                        </p:attrNameLst>
                                      </p:cBhvr>
                                      <p:to>
                                        <p:strVal val="visible"/>
                                      </p:to>
                                    </p:set>
                                    <p:animEffect transition="in" filter="fade">
                                      <p:cBhvr>
                                        <p:cTn id="74" dur="1000"/>
                                        <p:tgtEl>
                                          <p:spTgt spid="9">
                                            <p:graphicEl>
                                              <a:chart seriesIdx="0" categoryIdx="12" bldStep="ptInCategory"/>
                                            </p:graphicEl>
                                          </p:spTgt>
                                        </p:tgtEl>
                                      </p:cBhvr>
                                    </p:animEffect>
                                    <p:anim calcmode="lin" valueType="num">
                                      <p:cBhvr>
                                        <p:cTn id="75" dur="1000" fill="hold"/>
                                        <p:tgtEl>
                                          <p:spTgt spid="9">
                                            <p:graphicEl>
                                              <a:chart seriesIdx="0" categoryIdx="12" bldStep="ptInCategory"/>
                                            </p:graphicEl>
                                          </p:spTgt>
                                        </p:tgtEl>
                                        <p:attrNameLst>
                                          <p:attrName>ppt_x</p:attrName>
                                        </p:attrNameLst>
                                      </p:cBhvr>
                                      <p:tavLst>
                                        <p:tav tm="0">
                                          <p:val>
                                            <p:strVal val="#ppt_x"/>
                                          </p:val>
                                        </p:tav>
                                        <p:tav tm="100000">
                                          <p:val>
                                            <p:strVal val="#ppt_x"/>
                                          </p:val>
                                        </p:tav>
                                      </p:tavLst>
                                    </p:anim>
                                    <p:anim calcmode="lin" valueType="num">
                                      <p:cBhvr>
                                        <p:cTn id="76" dur="1000" fill="hold"/>
                                        <p:tgtEl>
                                          <p:spTgt spid="9">
                                            <p:graphicEl>
                                              <a:chart seriesIdx="0" categoryIdx="12" bldStep="ptInCategory"/>
                                            </p:graphic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9">
                                            <p:graphicEl>
                                              <a:chart seriesIdx="0" categoryIdx="13" bldStep="ptInCategory"/>
                                            </p:graphicEl>
                                          </p:spTgt>
                                        </p:tgtEl>
                                        <p:attrNameLst>
                                          <p:attrName>style.visibility</p:attrName>
                                        </p:attrNameLst>
                                      </p:cBhvr>
                                      <p:to>
                                        <p:strVal val="visible"/>
                                      </p:to>
                                    </p:set>
                                    <p:animEffect transition="in" filter="fade">
                                      <p:cBhvr>
                                        <p:cTn id="79" dur="1000"/>
                                        <p:tgtEl>
                                          <p:spTgt spid="9">
                                            <p:graphicEl>
                                              <a:chart seriesIdx="0" categoryIdx="13" bldStep="ptInCategory"/>
                                            </p:graphicEl>
                                          </p:spTgt>
                                        </p:tgtEl>
                                      </p:cBhvr>
                                    </p:animEffect>
                                    <p:anim calcmode="lin" valueType="num">
                                      <p:cBhvr>
                                        <p:cTn id="80" dur="1000" fill="hold"/>
                                        <p:tgtEl>
                                          <p:spTgt spid="9">
                                            <p:graphicEl>
                                              <a:chart seriesIdx="0" categoryIdx="13" bldStep="ptInCategory"/>
                                            </p:graphicEl>
                                          </p:spTgt>
                                        </p:tgtEl>
                                        <p:attrNameLst>
                                          <p:attrName>ppt_x</p:attrName>
                                        </p:attrNameLst>
                                      </p:cBhvr>
                                      <p:tavLst>
                                        <p:tav tm="0">
                                          <p:val>
                                            <p:strVal val="#ppt_x"/>
                                          </p:val>
                                        </p:tav>
                                        <p:tav tm="100000">
                                          <p:val>
                                            <p:strVal val="#ppt_x"/>
                                          </p:val>
                                        </p:tav>
                                      </p:tavLst>
                                    </p:anim>
                                    <p:anim calcmode="lin" valueType="num">
                                      <p:cBhvr>
                                        <p:cTn id="81" dur="1000" fill="hold"/>
                                        <p:tgtEl>
                                          <p:spTgt spid="9">
                                            <p:graphicEl>
                                              <a:chart seriesIdx="0" categoryIdx="13" bldStep="ptInCategory"/>
                                            </p:graphicEl>
                                          </p:spTgt>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9">
                                            <p:graphicEl>
                                              <a:chart seriesIdx="0" categoryIdx="14" bldStep="ptInCategory"/>
                                            </p:graphicEl>
                                          </p:spTgt>
                                        </p:tgtEl>
                                        <p:attrNameLst>
                                          <p:attrName>style.visibility</p:attrName>
                                        </p:attrNameLst>
                                      </p:cBhvr>
                                      <p:to>
                                        <p:strVal val="visible"/>
                                      </p:to>
                                    </p:set>
                                    <p:animEffect transition="in" filter="fade">
                                      <p:cBhvr>
                                        <p:cTn id="84" dur="1000"/>
                                        <p:tgtEl>
                                          <p:spTgt spid="9">
                                            <p:graphicEl>
                                              <a:chart seriesIdx="0" categoryIdx="14" bldStep="ptInCategory"/>
                                            </p:graphicEl>
                                          </p:spTgt>
                                        </p:tgtEl>
                                      </p:cBhvr>
                                    </p:animEffect>
                                    <p:anim calcmode="lin" valueType="num">
                                      <p:cBhvr>
                                        <p:cTn id="85" dur="1000" fill="hold"/>
                                        <p:tgtEl>
                                          <p:spTgt spid="9">
                                            <p:graphicEl>
                                              <a:chart seriesIdx="0" categoryIdx="14" bldStep="ptInCategory"/>
                                            </p:graphicEl>
                                          </p:spTgt>
                                        </p:tgtEl>
                                        <p:attrNameLst>
                                          <p:attrName>ppt_x</p:attrName>
                                        </p:attrNameLst>
                                      </p:cBhvr>
                                      <p:tavLst>
                                        <p:tav tm="0">
                                          <p:val>
                                            <p:strVal val="#ppt_x"/>
                                          </p:val>
                                        </p:tav>
                                        <p:tav tm="100000">
                                          <p:val>
                                            <p:strVal val="#ppt_x"/>
                                          </p:val>
                                        </p:tav>
                                      </p:tavLst>
                                    </p:anim>
                                    <p:anim calcmode="lin" valueType="num">
                                      <p:cBhvr>
                                        <p:cTn id="86" dur="1000" fill="hold"/>
                                        <p:tgtEl>
                                          <p:spTgt spid="9">
                                            <p:graphicEl>
                                              <a:chart seriesIdx="0" categoryIdx="14" bldStep="ptInCategory"/>
                                            </p:graphicEl>
                                          </p:spTgt>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9">
                                            <p:graphicEl>
                                              <a:chart seriesIdx="0" categoryIdx="15" bldStep="ptInCategory"/>
                                            </p:graphicEl>
                                          </p:spTgt>
                                        </p:tgtEl>
                                        <p:attrNameLst>
                                          <p:attrName>style.visibility</p:attrName>
                                        </p:attrNameLst>
                                      </p:cBhvr>
                                      <p:to>
                                        <p:strVal val="visible"/>
                                      </p:to>
                                    </p:set>
                                    <p:animEffect transition="in" filter="fade">
                                      <p:cBhvr>
                                        <p:cTn id="89" dur="1000"/>
                                        <p:tgtEl>
                                          <p:spTgt spid="9">
                                            <p:graphicEl>
                                              <a:chart seriesIdx="0" categoryIdx="15" bldStep="ptInCategory"/>
                                            </p:graphicEl>
                                          </p:spTgt>
                                        </p:tgtEl>
                                      </p:cBhvr>
                                    </p:animEffect>
                                    <p:anim calcmode="lin" valueType="num">
                                      <p:cBhvr>
                                        <p:cTn id="90" dur="1000" fill="hold"/>
                                        <p:tgtEl>
                                          <p:spTgt spid="9">
                                            <p:graphicEl>
                                              <a:chart seriesIdx="0" categoryIdx="15" bldStep="ptInCategory"/>
                                            </p:graphicEl>
                                          </p:spTgt>
                                        </p:tgtEl>
                                        <p:attrNameLst>
                                          <p:attrName>ppt_x</p:attrName>
                                        </p:attrNameLst>
                                      </p:cBhvr>
                                      <p:tavLst>
                                        <p:tav tm="0">
                                          <p:val>
                                            <p:strVal val="#ppt_x"/>
                                          </p:val>
                                        </p:tav>
                                        <p:tav tm="100000">
                                          <p:val>
                                            <p:strVal val="#ppt_x"/>
                                          </p:val>
                                        </p:tav>
                                      </p:tavLst>
                                    </p:anim>
                                    <p:anim calcmode="lin" valueType="num">
                                      <p:cBhvr>
                                        <p:cTn id="91" dur="1000" fill="hold"/>
                                        <p:tgtEl>
                                          <p:spTgt spid="9">
                                            <p:graphicEl>
                                              <a:chart seriesIdx="0" categoryIdx="15" bldStep="ptInCategory"/>
                                            </p:graphicEl>
                                          </p:spTgt>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9">
                                            <p:graphicEl>
                                              <a:chart seriesIdx="0" categoryIdx="16" bldStep="ptInCategory"/>
                                            </p:graphicEl>
                                          </p:spTgt>
                                        </p:tgtEl>
                                        <p:attrNameLst>
                                          <p:attrName>style.visibility</p:attrName>
                                        </p:attrNameLst>
                                      </p:cBhvr>
                                      <p:to>
                                        <p:strVal val="visible"/>
                                      </p:to>
                                    </p:set>
                                    <p:animEffect transition="in" filter="fade">
                                      <p:cBhvr>
                                        <p:cTn id="94" dur="1000"/>
                                        <p:tgtEl>
                                          <p:spTgt spid="9">
                                            <p:graphicEl>
                                              <a:chart seriesIdx="0" categoryIdx="16" bldStep="ptInCategory"/>
                                            </p:graphicEl>
                                          </p:spTgt>
                                        </p:tgtEl>
                                      </p:cBhvr>
                                    </p:animEffect>
                                    <p:anim calcmode="lin" valueType="num">
                                      <p:cBhvr>
                                        <p:cTn id="95" dur="1000" fill="hold"/>
                                        <p:tgtEl>
                                          <p:spTgt spid="9">
                                            <p:graphicEl>
                                              <a:chart seriesIdx="0" categoryIdx="16" bldStep="ptInCategory"/>
                                            </p:graphicEl>
                                          </p:spTgt>
                                        </p:tgtEl>
                                        <p:attrNameLst>
                                          <p:attrName>ppt_x</p:attrName>
                                        </p:attrNameLst>
                                      </p:cBhvr>
                                      <p:tavLst>
                                        <p:tav tm="0">
                                          <p:val>
                                            <p:strVal val="#ppt_x"/>
                                          </p:val>
                                        </p:tav>
                                        <p:tav tm="100000">
                                          <p:val>
                                            <p:strVal val="#ppt_x"/>
                                          </p:val>
                                        </p:tav>
                                      </p:tavLst>
                                    </p:anim>
                                    <p:anim calcmode="lin" valueType="num">
                                      <p:cBhvr>
                                        <p:cTn id="96" dur="1000" fill="hold"/>
                                        <p:tgtEl>
                                          <p:spTgt spid="9">
                                            <p:graphicEl>
                                              <a:chart seriesIdx="0" categoryIdx="16" bldStep="ptInCategory"/>
                                            </p:graphicEl>
                                          </p:spTgt>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9">
                                            <p:graphicEl>
                                              <a:chart seriesIdx="0" categoryIdx="17" bldStep="ptInCategory"/>
                                            </p:graphicEl>
                                          </p:spTgt>
                                        </p:tgtEl>
                                        <p:attrNameLst>
                                          <p:attrName>style.visibility</p:attrName>
                                        </p:attrNameLst>
                                      </p:cBhvr>
                                      <p:to>
                                        <p:strVal val="visible"/>
                                      </p:to>
                                    </p:set>
                                    <p:animEffect transition="in" filter="fade">
                                      <p:cBhvr>
                                        <p:cTn id="99" dur="1000"/>
                                        <p:tgtEl>
                                          <p:spTgt spid="9">
                                            <p:graphicEl>
                                              <a:chart seriesIdx="0" categoryIdx="17" bldStep="ptInCategory"/>
                                            </p:graphicEl>
                                          </p:spTgt>
                                        </p:tgtEl>
                                      </p:cBhvr>
                                    </p:animEffect>
                                    <p:anim calcmode="lin" valueType="num">
                                      <p:cBhvr>
                                        <p:cTn id="100" dur="1000" fill="hold"/>
                                        <p:tgtEl>
                                          <p:spTgt spid="9">
                                            <p:graphicEl>
                                              <a:chart seriesIdx="0" categoryIdx="17" bldStep="ptInCategory"/>
                                            </p:graphicEl>
                                          </p:spTgt>
                                        </p:tgtEl>
                                        <p:attrNameLst>
                                          <p:attrName>ppt_x</p:attrName>
                                        </p:attrNameLst>
                                      </p:cBhvr>
                                      <p:tavLst>
                                        <p:tav tm="0">
                                          <p:val>
                                            <p:strVal val="#ppt_x"/>
                                          </p:val>
                                        </p:tav>
                                        <p:tav tm="100000">
                                          <p:val>
                                            <p:strVal val="#ppt_x"/>
                                          </p:val>
                                        </p:tav>
                                      </p:tavLst>
                                    </p:anim>
                                    <p:anim calcmode="lin" valueType="num">
                                      <p:cBhvr>
                                        <p:cTn id="101" dur="1000" fill="hold"/>
                                        <p:tgtEl>
                                          <p:spTgt spid="9">
                                            <p:graphicEl>
                                              <a:chart seriesIdx="0" categoryIdx="17" bldStep="ptInCategory"/>
                                            </p:graphicEl>
                                          </p:spTgt>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9">
                                            <p:graphicEl>
                                              <a:chart seriesIdx="0" categoryIdx="18" bldStep="ptInCategory"/>
                                            </p:graphicEl>
                                          </p:spTgt>
                                        </p:tgtEl>
                                        <p:attrNameLst>
                                          <p:attrName>style.visibility</p:attrName>
                                        </p:attrNameLst>
                                      </p:cBhvr>
                                      <p:to>
                                        <p:strVal val="visible"/>
                                      </p:to>
                                    </p:set>
                                    <p:animEffect transition="in" filter="fade">
                                      <p:cBhvr>
                                        <p:cTn id="104" dur="1000"/>
                                        <p:tgtEl>
                                          <p:spTgt spid="9">
                                            <p:graphicEl>
                                              <a:chart seriesIdx="0" categoryIdx="18" bldStep="ptInCategory"/>
                                            </p:graphicEl>
                                          </p:spTgt>
                                        </p:tgtEl>
                                      </p:cBhvr>
                                    </p:animEffect>
                                    <p:anim calcmode="lin" valueType="num">
                                      <p:cBhvr>
                                        <p:cTn id="105" dur="1000" fill="hold"/>
                                        <p:tgtEl>
                                          <p:spTgt spid="9">
                                            <p:graphicEl>
                                              <a:chart seriesIdx="0" categoryIdx="18" bldStep="ptInCategory"/>
                                            </p:graphicEl>
                                          </p:spTgt>
                                        </p:tgtEl>
                                        <p:attrNameLst>
                                          <p:attrName>ppt_x</p:attrName>
                                        </p:attrNameLst>
                                      </p:cBhvr>
                                      <p:tavLst>
                                        <p:tav tm="0">
                                          <p:val>
                                            <p:strVal val="#ppt_x"/>
                                          </p:val>
                                        </p:tav>
                                        <p:tav tm="100000">
                                          <p:val>
                                            <p:strVal val="#ppt_x"/>
                                          </p:val>
                                        </p:tav>
                                      </p:tavLst>
                                    </p:anim>
                                    <p:anim calcmode="lin" valueType="num">
                                      <p:cBhvr>
                                        <p:cTn id="106" dur="1000" fill="hold"/>
                                        <p:tgtEl>
                                          <p:spTgt spid="9">
                                            <p:graphicEl>
                                              <a:chart seriesIdx="0" categoryIdx="18" bldStep="ptInCategory"/>
                                            </p:graphicEl>
                                          </p:spTgt>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9">
                                            <p:graphicEl>
                                              <a:chart seriesIdx="0" categoryIdx="19" bldStep="ptInCategory"/>
                                            </p:graphicEl>
                                          </p:spTgt>
                                        </p:tgtEl>
                                        <p:attrNameLst>
                                          <p:attrName>style.visibility</p:attrName>
                                        </p:attrNameLst>
                                      </p:cBhvr>
                                      <p:to>
                                        <p:strVal val="visible"/>
                                      </p:to>
                                    </p:set>
                                    <p:animEffect transition="in" filter="fade">
                                      <p:cBhvr>
                                        <p:cTn id="109" dur="1000"/>
                                        <p:tgtEl>
                                          <p:spTgt spid="9">
                                            <p:graphicEl>
                                              <a:chart seriesIdx="0" categoryIdx="19" bldStep="ptInCategory"/>
                                            </p:graphicEl>
                                          </p:spTgt>
                                        </p:tgtEl>
                                      </p:cBhvr>
                                    </p:animEffect>
                                    <p:anim calcmode="lin" valueType="num">
                                      <p:cBhvr>
                                        <p:cTn id="110" dur="1000" fill="hold"/>
                                        <p:tgtEl>
                                          <p:spTgt spid="9">
                                            <p:graphicEl>
                                              <a:chart seriesIdx="0" categoryIdx="19" bldStep="ptInCategory"/>
                                            </p:graphicEl>
                                          </p:spTgt>
                                        </p:tgtEl>
                                        <p:attrNameLst>
                                          <p:attrName>ppt_x</p:attrName>
                                        </p:attrNameLst>
                                      </p:cBhvr>
                                      <p:tavLst>
                                        <p:tav tm="0">
                                          <p:val>
                                            <p:strVal val="#ppt_x"/>
                                          </p:val>
                                        </p:tav>
                                        <p:tav tm="100000">
                                          <p:val>
                                            <p:strVal val="#ppt_x"/>
                                          </p:val>
                                        </p:tav>
                                      </p:tavLst>
                                    </p:anim>
                                    <p:anim calcmode="lin" valueType="num">
                                      <p:cBhvr>
                                        <p:cTn id="111" dur="1000" fill="hold"/>
                                        <p:tgtEl>
                                          <p:spTgt spid="9">
                                            <p:graphicEl>
                                              <a:chart seriesIdx="0" categoryIdx="19" bldStep="ptInCategory"/>
                                            </p:graphicEl>
                                          </p:spTgt>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9">
                                            <p:graphicEl>
                                              <a:chart seriesIdx="0" categoryIdx="20" bldStep="ptInCategory"/>
                                            </p:graphicEl>
                                          </p:spTgt>
                                        </p:tgtEl>
                                        <p:attrNameLst>
                                          <p:attrName>style.visibility</p:attrName>
                                        </p:attrNameLst>
                                      </p:cBhvr>
                                      <p:to>
                                        <p:strVal val="visible"/>
                                      </p:to>
                                    </p:set>
                                    <p:animEffect transition="in" filter="fade">
                                      <p:cBhvr>
                                        <p:cTn id="114" dur="1000"/>
                                        <p:tgtEl>
                                          <p:spTgt spid="9">
                                            <p:graphicEl>
                                              <a:chart seriesIdx="0" categoryIdx="20" bldStep="ptInCategory"/>
                                            </p:graphicEl>
                                          </p:spTgt>
                                        </p:tgtEl>
                                      </p:cBhvr>
                                    </p:animEffect>
                                    <p:anim calcmode="lin" valueType="num">
                                      <p:cBhvr>
                                        <p:cTn id="115" dur="1000" fill="hold"/>
                                        <p:tgtEl>
                                          <p:spTgt spid="9">
                                            <p:graphicEl>
                                              <a:chart seriesIdx="0" categoryIdx="20" bldStep="ptInCategory"/>
                                            </p:graphicEl>
                                          </p:spTgt>
                                        </p:tgtEl>
                                        <p:attrNameLst>
                                          <p:attrName>ppt_x</p:attrName>
                                        </p:attrNameLst>
                                      </p:cBhvr>
                                      <p:tavLst>
                                        <p:tav tm="0">
                                          <p:val>
                                            <p:strVal val="#ppt_x"/>
                                          </p:val>
                                        </p:tav>
                                        <p:tav tm="100000">
                                          <p:val>
                                            <p:strVal val="#ppt_x"/>
                                          </p:val>
                                        </p:tav>
                                      </p:tavLst>
                                    </p:anim>
                                    <p:anim calcmode="lin" valueType="num">
                                      <p:cBhvr>
                                        <p:cTn id="116" dur="1000" fill="hold"/>
                                        <p:tgtEl>
                                          <p:spTgt spid="9">
                                            <p:graphicEl>
                                              <a:chart seriesIdx="0" categoryIdx="20" bldStep="ptInCategory"/>
                                            </p:graphicEl>
                                          </p:spTgt>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9">
                                            <p:graphicEl>
                                              <a:chart seriesIdx="0" categoryIdx="21" bldStep="ptInCategory"/>
                                            </p:graphicEl>
                                          </p:spTgt>
                                        </p:tgtEl>
                                        <p:attrNameLst>
                                          <p:attrName>style.visibility</p:attrName>
                                        </p:attrNameLst>
                                      </p:cBhvr>
                                      <p:to>
                                        <p:strVal val="visible"/>
                                      </p:to>
                                    </p:set>
                                    <p:animEffect transition="in" filter="fade">
                                      <p:cBhvr>
                                        <p:cTn id="119" dur="1000"/>
                                        <p:tgtEl>
                                          <p:spTgt spid="9">
                                            <p:graphicEl>
                                              <a:chart seriesIdx="0" categoryIdx="21" bldStep="ptInCategory"/>
                                            </p:graphicEl>
                                          </p:spTgt>
                                        </p:tgtEl>
                                      </p:cBhvr>
                                    </p:animEffect>
                                    <p:anim calcmode="lin" valueType="num">
                                      <p:cBhvr>
                                        <p:cTn id="120" dur="1000" fill="hold"/>
                                        <p:tgtEl>
                                          <p:spTgt spid="9">
                                            <p:graphicEl>
                                              <a:chart seriesIdx="0" categoryIdx="21" bldStep="ptInCategory"/>
                                            </p:graphicEl>
                                          </p:spTgt>
                                        </p:tgtEl>
                                        <p:attrNameLst>
                                          <p:attrName>ppt_x</p:attrName>
                                        </p:attrNameLst>
                                      </p:cBhvr>
                                      <p:tavLst>
                                        <p:tav tm="0">
                                          <p:val>
                                            <p:strVal val="#ppt_x"/>
                                          </p:val>
                                        </p:tav>
                                        <p:tav tm="100000">
                                          <p:val>
                                            <p:strVal val="#ppt_x"/>
                                          </p:val>
                                        </p:tav>
                                      </p:tavLst>
                                    </p:anim>
                                    <p:anim calcmode="lin" valueType="num">
                                      <p:cBhvr>
                                        <p:cTn id="121" dur="1000" fill="hold"/>
                                        <p:tgtEl>
                                          <p:spTgt spid="9">
                                            <p:graphicEl>
                                              <a:chart seriesIdx="0" categoryIdx="21" bldStep="ptInCategory"/>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categoryEl"/>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0"/>
          <p:cNvSpPr>
            <a:spLocks noGrp="1"/>
          </p:cNvSpPr>
          <p:nvPr>
            <p:ph type="title"/>
          </p:nvPr>
        </p:nvSpPr>
        <p:spPr/>
        <p:txBody>
          <a:bodyPr/>
          <a:lstStyle/>
          <a:p>
            <a:endParaRPr lang="pt-BR" dirty="0"/>
          </a:p>
        </p:txBody>
      </p:sp>
      <p:pic>
        <p:nvPicPr>
          <p:cNvPr id="3074" name="Picture 2"/>
          <p:cNvPicPr>
            <a:picLocks noGrp="1" noChangeAspect="1" noChangeArrowheads="1"/>
          </p:cNvPicPr>
          <p:nvPr>
            <p:ph sz="quarter" idx="1"/>
          </p:nvPr>
        </p:nvPicPr>
        <p:blipFill>
          <a:blip r:embed="rId2">
            <a:extLst>
              <a:ext uri="{BEBA8EAE-BF5A-486C-A8C5-ECC9F3942E4B}">
                <a14:imgProps xmlns:a14="http://schemas.microsoft.com/office/drawing/2010/main" xmlns="">
                  <a14:imgLayer r:embed="rId3">
                    <a14:imgEffect>
                      <a14:sharpenSoften amount="25000"/>
                    </a14:imgEffect>
                    <a14:imgEffect>
                      <a14:brightnessContrast contrast="40000"/>
                    </a14:imgEffect>
                  </a14:imgLayer>
                </a14:imgProps>
              </a:ext>
            </a:extLst>
          </a:blip>
          <a:srcRect/>
          <a:stretch>
            <a:fillRect/>
          </a:stretch>
        </p:blipFill>
        <p:spPr>
          <a:xfrm>
            <a:off x="-11420" y="-3546"/>
            <a:ext cx="9155419" cy="6858000"/>
          </a:xfrm>
          <a:ln w="63500" cap="rnd">
            <a:solidFill>
              <a:schemeClr val="tx1"/>
            </a:solidFill>
          </a:ln>
        </p:spPr>
      </p:pic>
      <p:sp>
        <p:nvSpPr>
          <p:cNvPr id="6" name="Forma livre 5"/>
          <p:cNvSpPr/>
          <p:nvPr/>
        </p:nvSpPr>
        <p:spPr>
          <a:xfrm>
            <a:off x="3318582" y="2166620"/>
            <a:ext cx="1099820" cy="718820"/>
          </a:xfrm>
          <a:custGeom>
            <a:avLst/>
            <a:gdLst>
              <a:gd name="connsiteX0" fmla="*/ 76200 w 1099820"/>
              <a:gd name="connsiteY0" fmla="*/ 335280 h 718820"/>
              <a:gd name="connsiteX1" fmla="*/ 716280 w 1099820"/>
              <a:gd name="connsiteY1" fmla="*/ 15240 h 718820"/>
              <a:gd name="connsiteX2" fmla="*/ 1097280 w 1099820"/>
              <a:gd name="connsiteY2" fmla="*/ 426720 h 718820"/>
              <a:gd name="connsiteX3" fmla="*/ 731520 w 1099820"/>
              <a:gd name="connsiteY3" fmla="*/ 701040 h 718820"/>
              <a:gd name="connsiteX4" fmla="*/ 137160 w 1099820"/>
              <a:gd name="connsiteY4" fmla="*/ 533400 h 718820"/>
              <a:gd name="connsiteX5" fmla="*/ 0 w 1099820"/>
              <a:gd name="connsiteY5" fmla="*/ 274320 h 718820"/>
              <a:gd name="connsiteX6" fmla="*/ 0 w 1099820"/>
              <a:gd name="connsiteY6" fmla="*/ 274320 h 718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9820" h="718820">
                <a:moveTo>
                  <a:pt x="76200" y="335280"/>
                </a:moveTo>
                <a:cubicBezTo>
                  <a:pt x="311150" y="167640"/>
                  <a:pt x="546100" y="0"/>
                  <a:pt x="716280" y="15240"/>
                </a:cubicBezTo>
                <a:cubicBezTo>
                  <a:pt x="886460" y="30480"/>
                  <a:pt x="1094740" y="312420"/>
                  <a:pt x="1097280" y="426720"/>
                </a:cubicBezTo>
                <a:cubicBezTo>
                  <a:pt x="1099820" y="541020"/>
                  <a:pt x="891540" y="683260"/>
                  <a:pt x="731520" y="701040"/>
                </a:cubicBezTo>
                <a:cubicBezTo>
                  <a:pt x="571500" y="718820"/>
                  <a:pt x="259080" y="604520"/>
                  <a:pt x="137160" y="533400"/>
                </a:cubicBezTo>
                <a:cubicBezTo>
                  <a:pt x="15240" y="462280"/>
                  <a:pt x="0" y="274320"/>
                  <a:pt x="0" y="274320"/>
                </a:cubicBezTo>
                <a:lnTo>
                  <a:pt x="0" y="274320"/>
                </a:lnTo>
              </a:path>
            </a:pathLst>
          </a:custGeom>
          <a:ln w="63500" cap="rnd">
            <a:solidFill>
              <a:srgbClr val="000080">
                <a:alpha val="95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pt-BR" dirty="0"/>
          </a:p>
        </p:txBody>
      </p:sp>
      <p:sp>
        <p:nvSpPr>
          <p:cNvPr id="7" name="Forma livre 6"/>
          <p:cNvSpPr/>
          <p:nvPr/>
        </p:nvSpPr>
        <p:spPr>
          <a:xfrm rot="4693437">
            <a:off x="4513171" y="2079544"/>
            <a:ext cx="977288" cy="801733"/>
          </a:xfrm>
          <a:custGeom>
            <a:avLst/>
            <a:gdLst>
              <a:gd name="connsiteX0" fmla="*/ 76200 w 1099820"/>
              <a:gd name="connsiteY0" fmla="*/ 335280 h 718820"/>
              <a:gd name="connsiteX1" fmla="*/ 716280 w 1099820"/>
              <a:gd name="connsiteY1" fmla="*/ 15240 h 718820"/>
              <a:gd name="connsiteX2" fmla="*/ 1097280 w 1099820"/>
              <a:gd name="connsiteY2" fmla="*/ 426720 h 718820"/>
              <a:gd name="connsiteX3" fmla="*/ 731520 w 1099820"/>
              <a:gd name="connsiteY3" fmla="*/ 701040 h 718820"/>
              <a:gd name="connsiteX4" fmla="*/ 137160 w 1099820"/>
              <a:gd name="connsiteY4" fmla="*/ 533400 h 718820"/>
              <a:gd name="connsiteX5" fmla="*/ 0 w 1099820"/>
              <a:gd name="connsiteY5" fmla="*/ 274320 h 718820"/>
              <a:gd name="connsiteX6" fmla="*/ 0 w 1099820"/>
              <a:gd name="connsiteY6" fmla="*/ 274320 h 718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9820" h="718820">
                <a:moveTo>
                  <a:pt x="76200" y="335280"/>
                </a:moveTo>
                <a:cubicBezTo>
                  <a:pt x="311150" y="167640"/>
                  <a:pt x="546100" y="0"/>
                  <a:pt x="716280" y="15240"/>
                </a:cubicBezTo>
                <a:cubicBezTo>
                  <a:pt x="886460" y="30480"/>
                  <a:pt x="1094740" y="312420"/>
                  <a:pt x="1097280" y="426720"/>
                </a:cubicBezTo>
                <a:cubicBezTo>
                  <a:pt x="1099820" y="541020"/>
                  <a:pt x="891540" y="683260"/>
                  <a:pt x="731520" y="701040"/>
                </a:cubicBezTo>
                <a:cubicBezTo>
                  <a:pt x="571500" y="718820"/>
                  <a:pt x="259080" y="604520"/>
                  <a:pt x="137160" y="533400"/>
                </a:cubicBezTo>
                <a:cubicBezTo>
                  <a:pt x="15240" y="462280"/>
                  <a:pt x="0" y="274320"/>
                  <a:pt x="0" y="274320"/>
                </a:cubicBezTo>
                <a:lnTo>
                  <a:pt x="0" y="274320"/>
                </a:lnTo>
              </a:path>
            </a:pathLst>
          </a:custGeom>
          <a:ln w="63500" cap="rnd">
            <a:solidFill>
              <a:srgbClr val="FF0000">
                <a:alpha val="95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pt-BR" dirty="0"/>
          </a:p>
        </p:txBody>
      </p:sp>
      <p:sp>
        <p:nvSpPr>
          <p:cNvPr id="8" name="Forma livre 7"/>
          <p:cNvSpPr/>
          <p:nvPr/>
        </p:nvSpPr>
        <p:spPr>
          <a:xfrm>
            <a:off x="7454138" y="2166620"/>
            <a:ext cx="1311910" cy="718820"/>
          </a:xfrm>
          <a:custGeom>
            <a:avLst/>
            <a:gdLst>
              <a:gd name="connsiteX0" fmla="*/ 76200 w 1099820"/>
              <a:gd name="connsiteY0" fmla="*/ 335280 h 718820"/>
              <a:gd name="connsiteX1" fmla="*/ 716280 w 1099820"/>
              <a:gd name="connsiteY1" fmla="*/ 15240 h 718820"/>
              <a:gd name="connsiteX2" fmla="*/ 1097280 w 1099820"/>
              <a:gd name="connsiteY2" fmla="*/ 426720 h 718820"/>
              <a:gd name="connsiteX3" fmla="*/ 731520 w 1099820"/>
              <a:gd name="connsiteY3" fmla="*/ 701040 h 718820"/>
              <a:gd name="connsiteX4" fmla="*/ 137160 w 1099820"/>
              <a:gd name="connsiteY4" fmla="*/ 533400 h 718820"/>
              <a:gd name="connsiteX5" fmla="*/ 0 w 1099820"/>
              <a:gd name="connsiteY5" fmla="*/ 274320 h 718820"/>
              <a:gd name="connsiteX6" fmla="*/ 0 w 1099820"/>
              <a:gd name="connsiteY6" fmla="*/ 274320 h 718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9820" h="718820">
                <a:moveTo>
                  <a:pt x="76200" y="335280"/>
                </a:moveTo>
                <a:cubicBezTo>
                  <a:pt x="311150" y="167640"/>
                  <a:pt x="546100" y="0"/>
                  <a:pt x="716280" y="15240"/>
                </a:cubicBezTo>
                <a:cubicBezTo>
                  <a:pt x="886460" y="30480"/>
                  <a:pt x="1094740" y="312420"/>
                  <a:pt x="1097280" y="426720"/>
                </a:cubicBezTo>
                <a:cubicBezTo>
                  <a:pt x="1099820" y="541020"/>
                  <a:pt x="891540" y="683260"/>
                  <a:pt x="731520" y="701040"/>
                </a:cubicBezTo>
                <a:cubicBezTo>
                  <a:pt x="571500" y="718820"/>
                  <a:pt x="259080" y="604520"/>
                  <a:pt x="137160" y="533400"/>
                </a:cubicBezTo>
                <a:cubicBezTo>
                  <a:pt x="15240" y="462280"/>
                  <a:pt x="0" y="274320"/>
                  <a:pt x="0" y="274320"/>
                </a:cubicBezTo>
                <a:lnTo>
                  <a:pt x="0" y="274320"/>
                </a:lnTo>
              </a:path>
            </a:pathLst>
          </a:custGeom>
          <a:ln w="63500" cap="rnd">
            <a:solidFill>
              <a:srgbClr val="FFC000">
                <a:alpha val="95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pt-BR" dirty="0"/>
          </a:p>
        </p:txBody>
      </p:sp>
      <p:sp>
        <p:nvSpPr>
          <p:cNvPr id="9" name="Forma livre 8"/>
          <p:cNvSpPr/>
          <p:nvPr/>
        </p:nvSpPr>
        <p:spPr>
          <a:xfrm rot="5923444">
            <a:off x="6335406" y="2530090"/>
            <a:ext cx="656626" cy="1071908"/>
          </a:xfrm>
          <a:custGeom>
            <a:avLst/>
            <a:gdLst>
              <a:gd name="connsiteX0" fmla="*/ 76200 w 1099820"/>
              <a:gd name="connsiteY0" fmla="*/ 335280 h 718820"/>
              <a:gd name="connsiteX1" fmla="*/ 716280 w 1099820"/>
              <a:gd name="connsiteY1" fmla="*/ 15240 h 718820"/>
              <a:gd name="connsiteX2" fmla="*/ 1097280 w 1099820"/>
              <a:gd name="connsiteY2" fmla="*/ 426720 h 718820"/>
              <a:gd name="connsiteX3" fmla="*/ 731520 w 1099820"/>
              <a:gd name="connsiteY3" fmla="*/ 701040 h 718820"/>
              <a:gd name="connsiteX4" fmla="*/ 137160 w 1099820"/>
              <a:gd name="connsiteY4" fmla="*/ 533400 h 718820"/>
              <a:gd name="connsiteX5" fmla="*/ 0 w 1099820"/>
              <a:gd name="connsiteY5" fmla="*/ 274320 h 718820"/>
              <a:gd name="connsiteX6" fmla="*/ 0 w 1099820"/>
              <a:gd name="connsiteY6" fmla="*/ 274320 h 718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9820" h="718820">
                <a:moveTo>
                  <a:pt x="76200" y="335280"/>
                </a:moveTo>
                <a:cubicBezTo>
                  <a:pt x="311150" y="167640"/>
                  <a:pt x="546100" y="0"/>
                  <a:pt x="716280" y="15240"/>
                </a:cubicBezTo>
                <a:cubicBezTo>
                  <a:pt x="886460" y="30480"/>
                  <a:pt x="1094740" y="312420"/>
                  <a:pt x="1097280" y="426720"/>
                </a:cubicBezTo>
                <a:cubicBezTo>
                  <a:pt x="1099820" y="541020"/>
                  <a:pt x="891540" y="683260"/>
                  <a:pt x="731520" y="701040"/>
                </a:cubicBezTo>
                <a:cubicBezTo>
                  <a:pt x="571500" y="718820"/>
                  <a:pt x="259080" y="604520"/>
                  <a:pt x="137160" y="533400"/>
                </a:cubicBezTo>
                <a:cubicBezTo>
                  <a:pt x="15240" y="462280"/>
                  <a:pt x="0" y="274320"/>
                  <a:pt x="0" y="274320"/>
                </a:cubicBezTo>
                <a:lnTo>
                  <a:pt x="0" y="274320"/>
                </a:lnTo>
              </a:path>
            </a:pathLst>
          </a:custGeom>
          <a:ln w="63500" cap="rnd">
            <a:solidFill>
              <a:srgbClr val="FF0000">
                <a:alpha val="95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pt-BR" dirty="0"/>
          </a:p>
        </p:txBody>
      </p:sp>
      <p:sp>
        <p:nvSpPr>
          <p:cNvPr id="10" name="Forma livre 9"/>
          <p:cNvSpPr/>
          <p:nvPr/>
        </p:nvSpPr>
        <p:spPr>
          <a:xfrm rot="1186263">
            <a:off x="3318582" y="2825065"/>
            <a:ext cx="1099820" cy="718820"/>
          </a:xfrm>
          <a:custGeom>
            <a:avLst/>
            <a:gdLst>
              <a:gd name="connsiteX0" fmla="*/ 76200 w 1099820"/>
              <a:gd name="connsiteY0" fmla="*/ 335280 h 718820"/>
              <a:gd name="connsiteX1" fmla="*/ 716280 w 1099820"/>
              <a:gd name="connsiteY1" fmla="*/ 15240 h 718820"/>
              <a:gd name="connsiteX2" fmla="*/ 1097280 w 1099820"/>
              <a:gd name="connsiteY2" fmla="*/ 426720 h 718820"/>
              <a:gd name="connsiteX3" fmla="*/ 731520 w 1099820"/>
              <a:gd name="connsiteY3" fmla="*/ 701040 h 718820"/>
              <a:gd name="connsiteX4" fmla="*/ 137160 w 1099820"/>
              <a:gd name="connsiteY4" fmla="*/ 533400 h 718820"/>
              <a:gd name="connsiteX5" fmla="*/ 0 w 1099820"/>
              <a:gd name="connsiteY5" fmla="*/ 274320 h 718820"/>
              <a:gd name="connsiteX6" fmla="*/ 0 w 1099820"/>
              <a:gd name="connsiteY6" fmla="*/ 274320 h 718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9820" h="718820">
                <a:moveTo>
                  <a:pt x="76200" y="335280"/>
                </a:moveTo>
                <a:cubicBezTo>
                  <a:pt x="311150" y="167640"/>
                  <a:pt x="546100" y="0"/>
                  <a:pt x="716280" y="15240"/>
                </a:cubicBezTo>
                <a:cubicBezTo>
                  <a:pt x="886460" y="30480"/>
                  <a:pt x="1094740" y="312420"/>
                  <a:pt x="1097280" y="426720"/>
                </a:cubicBezTo>
                <a:cubicBezTo>
                  <a:pt x="1099820" y="541020"/>
                  <a:pt x="891540" y="683260"/>
                  <a:pt x="731520" y="701040"/>
                </a:cubicBezTo>
                <a:cubicBezTo>
                  <a:pt x="571500" y="718820"/>
                  <a:pt x="259080" y="604520"/>
                  <a:pt x="137160" y="533400"/>
                </a:cubicBezTo>
                <a:cubicBezTo>
                  <a:pt x="15240" y="462280"/>
                  <a:pt x="0" y="274320"/>
                  <a:pt x="0" y="274320"/>
                </a:cubicBezTo>
                <a:lnTo>
                  <a:pt x="0" y="274320"/>
                </a:lnTo>
              </a:path>
            </a:pathLst>
          </a:custGeom>
          <a:ln w="63500" cap="rnd">
            <a:solidFill>
              <a:srgbClr val="000080">
                <a:alpha val="95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pt-BR" dirty="0"/>
          </a:p>
        </p:txBody>
      </p:sp>
      <p:sp>
        <p:nvSpPr>
          <p:cNvPr id="17" name="Forma livre 16"/>
          <p:cNvSpPr/>
          <p:nvPr/>
        </p:nvSpPr>
        <p:spPr>
          <a:xfrm>
            <a:off x="7454138" y="2706634"/>
            <a:ext cx="1311910" cy="718820"/>
          </a:xfrm>
          <a:custGeom>
            <a:avLst/>
            <a:gdLst>
              <a:gd name="connsiteX0" fmla="*/ 76200 w 1099820"/>
              <a:gd name="connsiteY0" fmla="*/ 335280 h 718820"/>
              <a:gd name="connsiteX1" fmla="*/ 716280 w 1099820"/>
              <a:gd name="connsiteY1" fmla="*/ 15240 h 718820"/>
              <a:gd name="connsiteX2" fmla="*/ 1097280 w 1099820"/>
              <a:gd name="connsiteY2" fmla="*/ 426720 h 718820"/>
              <a:gd name="connsiteX3" fmla="*/ 731520 w 1099820"/>
              <a:gd name="connsiteY3" fmla="*/ 701040 h 718820"/>
              <a:gd name="connsiteX4" fmla="*/ 137160 w 1099820"/>
              <a:gd name="connsiteY4" fmla="*/ 533400 h 718820"/>
              <a:gd name="connsiteX5" fmla="*/ 0 w 1099820"/>
              <a:gd name="connsiteY5" fmla="*/ 274320 h 718820"/>
              <a:gd name="connsiteX6" fmla="*/ 0 w 1099820"/>
              <a:gd name="connsiteY6" fmla="*/ 274320 h 718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9820" h="718820">
                <a:moveTo>
                  <a:pt x="76200" y="335280"/>
                </a:moveTo>
                <a:cubicBezTo>
                  <a:pt x="311150" y="167640"/>
                  <a:pt x="546100" y="0"/>
                  <a:pt x="716280" y="15240"/>
                </a:cubicBezTo>
                <a:cubicBezTo>
                  <a:pt x="886460" y="30480"/>
                  <a:pt x="1094740" y="312420"/>
                  <a:pt x="1097280" y="426720"/>
                </a:cubicBezTo>
                <a:cubicBezTo>
                  <a:pt x="1099820" y="541020"/>
                  <a:pt x="891540" y="683260"/>
                  <a:pt x="731520" y="701040"/>
                </a:cubicBezTo>
                <a:cubicBezTo>
                  <a:pt x="571500" y="718820"/>
                  <a:pt x="259080" y="604520"/>
                  <a:pt x="137160" y="533400"/>
                </a:cubicBezTo>
                <a:cubicBezTo>
                  <a:pt x="15240" y="462280"/>
                  <a:pt x="0" y="274320"/>
                  <a:pt x="0" y="274320"/>
                </a:cubicBezTo>
                <a:lnTo>
                  <a:pt x="0" y="274320"/>
                </a:lnTo>
              </a:path>
            </a:pathLst>
          </a:custGeom>
          <a:ln w="63500" cap="rnd">
            <a:solidFill>
              <a:srgbClr val="FFC000">
                <a:alpha val="95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pt-BR" dirty="0"/>
          </a:p>
        </p:txBody>
      </p:sp>
      <p:sp>
        <p:nvSpPr>
          <p:cNvPr id="18" name="Forma livre 17"/>
          <p:cNvSpPr/>
          <p:nvPr/>
        </p:nvSpPr>
        <p:spPr>
          <a:xfrm>
            <a:off x="3328494" y="3784864"/>
            <a:ext cx="1099820" cy="718820"/>
          </a:xfrm>
          <a:custGeom>
            <a:avLst/>
            <a:gdLst>
              <a:gd name="connsiteX0" fmla="*/ 76200 w 1099820"/>
              <a:gd name="connsiteY0" fmla="*/ 335280 h 718820"/>
              <a:gd name="connsiteX1" fmla="*/ 716280 w 1099820"/>
              <a:gd name="connsiteY1" fmla="*/ 15240 h 718820"/>
              <a:gd name="connsiteX2" fmla="*/ 1097280 w 1099820"/>
              <a:gd name="connsiteY2" fmla="*/ 426720 h 718820"/>
              <a:gd name="connsiteX3" fmla="*/ 731520 w 1099820"/>
              <a:gd name="connsiteY3" fmla="*/ 701040 h 718820"/>
              <a:gd name="connsiteX4" fmla="*/ 137160 w 1099820"/>
              <a:gd name="connsiteY4" fmla="*/ 533400 h 718820"/>
              <a:gd name="connsiteX5" fmla="*/ 0 w 1099820"/>
              <a:gd name="connsiteY5" fmla="*/ 274320 h 718820"/>
              <a:gd name="connsiteX6" fmla="*/ 0 w 1099820"/>
              <a:gd name="connsiteY6" fmla="*/ 274320 h 718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9820" h="718820">
                <a:moveTo>
                  <a:pt x="76200" y="335280"/>
                </a:moveTo>
                <a:cubicBezTo>
                  <a:pt x="311150" y="167640"/>
                  <a:pt x="546100" y="0"/>
                  <a:pt x="716280" y="15240"/>
                </a:cubicBezTo>
                <a:cubicBezTo>
                  <a:pt x="886460" y="30480"/>
                  <a:pt x="1094740" y="312420"/>
                  <a:pt x="1097280" y="426720"/>
                </a:cubicBezTo>
                <a:cubicBezTo>
                  <a:pt x="1099820" y="541020"/>
                  <a:pt x="891540" y="683260"/>
                  <a:pt x="731520" y="701040"/>
                </a:cubicBezTo>
                <a:cubicBezTo>
                  <a:pt x="571500" y="718820"/>
                  <a:pt x="259080" y="604520"/>
                  <a:pt x="137160" y="533400"/>
                </a:cubicBezTo>
                <a:cubicBezTo>
                  <a:pt x="15240" y="462280"/>
                  <a:pt x="0" y="274320"/>
                  <a:pt x="0" y="274320"/>
                </a:cubicBezTo>
                <a:lnTo>
                  <a:pt x="0" y="274320"/>
                </a:lnTo>
              </a:path>
            </a:pathLst>
          </a:custGeom>
          <a:ln w="63500" cap="rnd">
            <a:solidFill>
              <a:srgbClr val="000080">
                <a:alpha val="95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pt-BR" dirty="0"/>
          </a:p>
        </p:txBody>
      </p:sp>
      <p:sp>
        <p:nvSpPr>
          <p:cNvPr id="19" name="Forma livre 18"/>
          <p:cNvSpPr/>
          <p:nvPr/>
        </p:nvSpPr>
        <p:spPr>
          <a:xfrm rot="4416358">
            <a:off x="4744879" y="2970861"/>
            <a:ext cx="656626" cy="1071908"/>
          </a:xfrm>
          <a:custGeom>
            <a:avLst/>
            <a:gdLst>
              <a:gd name="connsiteX0" fmla="*/ 76200 w 1099820"/>
              <a:gd name="connsiteY0" fmla="*/ 335280 h 718820"/>
              <a:gd name="connsiteX1" fmla="*/ 716280 w 1099820"/>
              <a:gd name="connsiteY1" fmla="*/ 15240 h 718820"/>
              <a:gd name="connsiteX2" fmla="*/ 1097280 w 1099820"/>
              <a:gd name="connsiteY2" fmla="*/ 426720 h 718820"/>
              <a:gd name="connsiteX3" fmla="*/ 731520 w 1099820"/>
              <a:gd name="connsiteY3" fmla="*/ 701040 h 718820"/>
              <a:gd name="connsiteX4" fmla="*/ 137160 w 1099820"/>
              <a:gd name="connsiteY4" fmla="*/ 533400 h 718820"/>
              <a:gd name="connsiteX5" fmla="*/ 0 w 1099820"/>
              <a:gd name="connsiteY5" fmla="*/ 274320 h 718820"/>
              <a:gd name="connsiteX6" fmla="*/ 0 w 1099820"/>
              <a:gd name="connsiteY6" fmla="*/ 274320 h 718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9820" h="718820">
                <a:moveTo>
                  <a:pt x="76200" y="335280"/>
                </a:moveTo>
                <a:cubicBezTo>
                  <a:pt x="311150" y="167640"/>
                  <a:pt x="546100" y="0"/>
                  <a:pt x="716280" y="15240"/>
                </a:cubicBezTo>
                <a:cubicBezTo>
                  <a:pt x="886460" y="30480"/>
                  <a:pt x="1094740" y="312420"/>
                  <a:pt x="1097280" y="426720"/>
                </a:cubicBezTo>
                <a:cubicBezTo>
                  <a:pt x="1099820" y="541020"/>
                  <a:pt x="891540" y="683260"/>
                  <a:pt x="731520" y="701040"/>
                </a:cubicBezTo>
                <a:cubicBezTo>
                  <a:pt x="571500" y="718820"/>
                  <a:pt x="259080" y="604520"/>
                  <a:pt x="137160" y="533400"/>
                </a:cubicBezTo>
                <a:cubicBezTo>
                  <a:pt x="15240" y="462280"/>
                  <a:pt x="0" y="274320"/>
                  <a:pt x="0" y="274320"/>
                </a:cubicBezTo>
                <a:lnTo>
                  <a:pt x="0" y="274320"/>
                </a:lnTo>
              </a:path>
            </a:pathLst>
          </a:custGeom>
          <a:ln w="63500" cap="rnd">
            <a:solidFill>
              <a:srgbClr val="FF0000">
                <a:alpha val="95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pt-BR" dirty="0"/>
          </a:p>
        </p:txBody>
      </p:sp>
      <p:pic>
        <p:nvPicPr>
          <p:cNvPr id="2" name="Picture 2" descr="C:\Users\Jardim\AppData\Local\Microsoft\Windows\Temporary Internet Files\Content.IE5\H3SZVX6M\MC900024346[1].wmf"/>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8032" y="29474"/>
            <a:ext cx="1964139" cy="1276196"/>
          </a:xfrm>
          <a:prstGeom prst="rect">
            <a:avLst/>
          </a:prstGeom>
          <a:noFill/>
          <a:extLst>
            <a:ext uri="{909E8E84-426E-40DD-AFC4-6F175D3DCCD1}">
              <a14:hiddenFill xmlns:a14="http://schemas.microsoft.com/office/drawing/2010/main" xmlns="">
                <a:solidFill>
                  <a:srgbClr val="FFFFFF"/>
                </a:solidFill>
              </a14:hiddenFill>
            </a:ext>
          </a:extLst>
        </p:spPr>
      </p:pic>
      <p:pic>
        <p:nvPicPr>
          <p:cNvPr id="3075" name="Picture 3" descr="C:\Users\Jardim\AppData\Local\Microsoft\Windows\Temporary Internet Files\Content.IE5\PBPB6WFZ\MC900001204[1].wmf"/>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8264" y="29474"/>
            <a:ext cx="1963907" cy="1276196"/>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C:\Users\Jardim\AppData\Local\Microsoft\Windows\Temporary Internet Files\Content.IE5\PBPB6WFZ\MC900001001[1].wmf"/>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8032" y="29474"/>
            <a:ext cx="1964139" cy="13805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9411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42"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par>
                                <p:cTn id="18" presetID="42" presetClass="exit" presetSubtype="0" fill="hold" nodeType="withEffect">
                                  <p:stCondLst>
                                    <p:cond delay="0"/>
                                  </p:stCondLst>
                                  <p:childTnLst>
                                    <p:animEffect transition="out" filter="fade">
                                      <p:cBhvr>
                                        <p:cTn id="19" dur="1000"/>
                                        <p:tgtEl>
                                          <p:spTgt spid="2"/>
                                        </p:tgtEl>
                                      </p:cBhvr>
                                    </p:animEffect>
                                    <p:anim calcmode="lin" valueType="num">
                                      <p:cBhvr>
                                        <p:cTn id="20" dur="1000"/>
                                        <p:tgtEl>
                                          <p:spTgt spid="2"/>
                                        </p:tgtEl>
                                        <p:attrNameLst>
                                          <p:attrName>ppt_x</p:attrName>
                                        </p:attrNameLst>
                                      </p:cBhvr>
                                      <p:tavLst>
                                        <p:tav tm="0">
                                          <p:val>
                                            <p:strVal val="ppt_x"/>
                                          </p:val>
                                        </p:tav>
                                        <p:tav tm="100000">
                                          <p:val>
                                            <p:strVal val="ppt_x"/>
                                          </p:val>
                                        </p:tav>
                                      </p:tavLst>
                                    </p:anim>
                                    <p:anim calcmode="lin" valueType="num">
                                      <p:cBhvr>
                                        <p:cTn id="21" dur="1000"/>
                                        <p:tgtEl>
                                          <p:spTgt spid="2"/>
                                        </p:tgtEl>
                                        <p:attrNameLst>
                                          <p:attrName>ppt_y</p:attrName>
                                        </p:attrNameLst>
                                      </p:cBhvr>
                                      <p:tavLst>
                                        <p:tav tm="0">
                                          <p:val>
                                            <p:strVal val="ppt_y"/>
                                          </p:val>
                                        </p:tav>
                                        <p:tav tm="100000">
                                          <p:val>
                                            <p:strVal val="ppt_y+.1"/>
                                          </p:val>
                                        </p:tav>
                                      </p:tavLst>
                                    </p:anim>
                                    <p:set>
                                      <p:cBhvr>
                                        <p:cTn id="22" dur="1" fill="hold">
                                          <p:stCondLst>
                                            <p:cond delay="999"/>
                                          </p:stCondLst>
                                        </p:cTn>
                                        <p:tgtEl>
                                          <p:spTgt spid="2"/>
                                        </p:tgtEl>
                                        <p:attrNameLst>
                                          <p:attrName>style.visibility</p:attrName>
                                        </p:attrNameLst>
                                      </p:cBhvr>
                                      <p:to>
                                        <p:strVal val="hidden"/>
                                      </p:to>
                                    </p:set>
                                  </p:childTnLst>
                                </p:cTn>
                              </p:par>
                              <p:par>
                                <p:cTn id="23" presetID="42" presetClass="entr" presetSubtype="0" fill="hold" nodeType="withEffect">
                                  <p:stCondLst>
                                    <p:cond delay="0"/>
                                  </p:stCondLst>
                                  <p:childTnLst>
                                    <p:set>
                                      <p:cBhvr>
                                        <p:cTn id="24" dur="1" fill="hold">
                                          <p:stCondLst>
                                            <p:cond delay="0"/>
                                          </p:stCondLst>
                                        </p:cTn>
                                        <p:tgtEl>
                                          <p:spTgt spid="3075"/>
                                        </p:tgtEl>
                                        <p:attrNameLst>
                                          <p:attrName>style.visibility</p:attrName>
                                        </p:attrNameLst>
                                      </p:cBhvr>
                                      <p:to>
                                        <p:strVal val="visible"/>
                                      </p:to>
                                    </p:set>
                                    <p:animEffect transition="in" filter="fade">
                                      <p:cBhvr>
                                        <p:cTn id="25" dur="1000"/>
                                        <p:tgtEl>
                                          <p:spTgt spid="3075"/>
                                        </p:tgtEl>
                                      </p:cBhvr>
                                    </p:animEffect>
                                    <p:anim calcmode="lin" valueType="num">
                                      <p:cBhvr>
                                        <p:cTn id="26" dur="1000" fill="hold"/>
                                        <p:tgtEl>
                                          <p:spTgt spid="3075"/>
                                        </p:tgtEl>
                                        <p:attrNameLst>
                                          <p:attrName>ppt_x</p:attrName>
                                        </p:attrNameLst>
                                      </p:cBhvr>
                                      <p:tavLst>
                                        <p:tav tm="0">
                                          <p:val>
                                            <p:strVal val="#ppt_x"/>
                                          </p:val>
                                        </p:tav>
                                        <p:tav tm="100000">
                                          <p:val>
                                            <p:strVal val="#ppt_x"/>
                                          </p:val>
                                        </p:tav>
                                      </p:tavLst>
                                    </p:anim>
                                    <p:anim calcmode="lin" valueType="num">
                                      <p:cBhvr>
                                        <p:cTn id="27" dur="1000" fill="hold"/>
                                        <p:tgtEl>
                                          <p:spTgt spid="3075"/>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par>
                                <p:cTn id="33" presetID="42" presetClass="exit" presetSubtype="0" fill="hold" nodeType="withEffect">
                                  <p:stCondLst>
                                    <p:cond delay="0"/>
                                  </p:stCondLst>
                                  <p:childTnLst>
                                    <p:animEffect transition="out" filter="fade">
                                      <p:cBhvr>
                                        <p:cTn id="34" dur="1000"/>
                                        <p:tgtEl>
                                          <p:spTgt spid="3075"/>
                                        </p:tgtEl>
                                      </p:cBhvr>
                                    </p:animEffect>
                                    <p:anim calcmode="lin" valueType="num">
                                      <p:cBhvr>
                                        <p:cTn id="35" dur="1000"/>
                                        <p:tgtEl>
                                          <p:spTgt spid="3075"/>
                                        </p:tgtEl>
                                        <p:attrNameLst>
                                          <p:attrName>ppt_x</p:attrName>
                                        </p:attrNameLst>
                                      </p:cBhvr>
                                      <p:tavLst>
                                        <p:tav tm="0">
                                          <p:val>
                                            <p:strVal val="ppt_x"/>
                                          </p:val>
                                        </p:tav>
                                        <p:tav tm="100000">
                                          <p:val>
                                            <p:strVal val="ppt_x"/>
                                          </p:val>
                                        </p:tav>
                                      </p:tavLst>
                                    </p:anim>
                                    <p:anim calcmode="lin" valueType="num">
                                      <p:cBhvr>
                                        <p:cTn id="36" dur="1000"/>
                                        <p:tgtEl>
                                          <p:spTgt spid="3075"/>
                                        </p:tgtEl>
                                        <p:attrNameLst>
                                          <p:attrName>ppt_y</p:attrName>
                                        </p:attrNameLst>
                                      </p:cBhvr>
                                      <p:tavLst>
                                        <p:tav tm="0">
                                          <p:val>
                                            <p:strVal val="ppt_y"/>
                                          </p:val>
                                        </p:tav>
                                        <p:tav tm="100000">
                                          <p:val>
                                            <p:strVal val="ppt_y+.1"/>
                                          </p:val>
                                        </p:tav>
                                      </p:tavLst>
                                    </p:anim>
                                    <p:set>
                                      <p:cBhvr>
                                        <p:cTn id="37" dur="1" fill="hold">
                                          <p:stCondLst>
                                            <p:cond delay="999"/>
                                          </p:stCondLst>
                                        </p:cTn>
                                        <p:tgtEl>
                                          <p:spTgt spid="307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down)">
                                      <p:cBhvr>
                                        <p:cTn id="42" dur="500"/>
                                        <p:tgtEl>
                                          <p:spTgt spid="10"/>
                                        </p:tgtEl>
                                      </p:cBhvr>
                                    </p:animEffect>
                                  </p:childTnLst>
                                </p:cTn>
                              </p:par>
                              <p:par>
                                <p:cTn id="43" presetID="10" presetClass="entr" presetSubtype="0" fill="hold"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500"/>
                                        <p:tgtEl>
                                          <p:spTgt spid="2"/>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wipe(down)">
                                      <p:cBhvr>
                                        <p:cTn id="50" dur="500"/>
                                        <p:tgtEl>
                                          <p:spTgt spid="9"/>
                                        </p:tgtEl>
                                      </p:cBhvr>
                                    </p:animEffect>
                                  </p:childTnLst>
                                </p:cTn>
                              </p:par>
                              <p:par>
                                <p:cTn id="51" presetID="10" presetClass="exit" presetSubtype="0" fill="hold" nodeType="withEffect">
                                  <p:stCondLst>
                                    <p:cond delay="0"/>
                                  </p:stCondLst>
                                  <p:childTnLst>
                                    <p:animEffect transition="out" filter="fade">
                                      <p:cBhvr>
                                        <p:cTn id="52" dur="500"/>
                                        <p:tgtEl>
                                          <p:spTgt spid="2"/>
                                        </p:tgtEl>
                                      </p:cBhvr>
                                    </p:animEffect>
                                    <p:set>
                                      <p:cBhvr>
                                        <p:cTn id="53" dur="1" fill="hold">
                                          <p:stCondLst>
                                            <p:cond delay="499"/>
                                          </p:stCondLst>
                                        </p:cTn>
                                        <p:tgtEl>
                                          <p:spTgt spid="2"/>
                                        </p:tgtEl>
                                        <p:attrNameLst>
                                          <p:attrName>style.visibility</p:attrName>
                                        </p:attrNameLst>
                                      </p:cBhvr>
                                      <p:to>
                                        <p:strVal val="hidden"/>
                                      </p:to>
                                    </p:set>
                                  </p:childTnLst>
                                </p:cTn>
                              </p:par>
                              <p:par>
                                <p:cTn id="54" presetID="10" presetClass="entr" presetSubtype="0" fill="hold" nodeType="withEffect">
                                  <p:stCondLst>
                                    <p:cond delay="0"/>
                                  </p:stCondLst>
                                  <p:childTnLst>
                                    <p:set>
                                      <p:cBhvr>
                                        <p:cTn id="55" dur="1" fill="hold">
                                          <p:stCondLst>
                                            <p:cond delay="0"/>
                                          </p:stCondLst>
                                        </p:cTn>
                                        <p:tgtEl>
                                          <p:spTgt spid="3075"/>
                                        </p:tgtEl>
                                        <p:attrNameLst>
                                          <p:attrName>style.visibility</p:attrName>
                                        </p:attrNameLst>
                                      </p:cBhvr>
                                      <p:to>
                                        <p:strVal val="visible"/>
                                      </p:to>
                                    </p:set>
                                    <p:animEffect transition="in" filter="fade">
                                      <p:cBhvr>
                                        <p:cTn id="56" dur="500"/>
                                        <p:tgtEl>
                                          <p:spTgt spid="3075"/>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wipe(down)">
                                      <p:cBhvr>
                                        <p:cTn id="61" dur="500"/>
                                        <p:tgtEl>
                                          <p:spTgt spid="17"/>
                                        </p:tgtEl>
                                      </p:cBhvr>
                                    </p:animEffect>
                                  </p:childTnLst>
                                </p:cTn>
                              </p:par>
                              <p:par>
                                <p:cTn id="62" presetID="10" presetClass="exit" presetSubtype="0" fill="hold" nodeType="withEffect">
                                  <p:stCondLst>
                                    <p:cond delay="0"/>
                                  </p:stCondLst>
                                  <p:childTnLst>
                                    <p:animEffect transition="out" filter="fade">
                                      <p:cBhvr>
                                        <p:cTn id="63" dur="500"/>
                                        <p:tgtEl>
                                          <p:spTgt spid="3075"/>
                                        </p:tgtEl>
                                      </p:cBhvr>
                                    </p:animEffect>
                                    <p:set>
                                      <p:cBhvr>
                                        <p:cTn id="64" dur="1" fill="hold">
                                          <p:stCondLst>
                                            <p:cond delay="499"/>
                                          </p:stCondLst>
                                        </p:cTn>
                                        <p:tgtEl>
                                          <p:spTgt spid="3075"/>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wipe(down)">
                                      <p:cBhvr>
                                        <p:cTn id="69" dur="500"/>
                                        <p:tgtEl>
                                          <p:spTgt spid="19"/>
                                        </p:tgtEl>
                                      </p:cBhvr>
                                    </p:animEffect>
                                  </p:childTnLst>
                                </p:cTn>
                              </p:par>
                              <p:par>
                                <p:cTn id="70" presetID="10" presetClass="entr" presetSubtype="0" fill="hold" nodeType="withEffect">
                                  <p:stCondLst>
                                    <p:cond delay="0"/>
                                  </p:stCondLst>
                                  <p:childTnLst>
                                    <p:set>
                                      <p:cBhvr>
                                        <p:cTn id="71" dur="1" fill="hold">
                                          <p:stCondLst>
                                            <p:cond delay="0"/>
                                          </p:stCondLst>
                                        </p:cTn>
                                        <p:tgtEl>
                                          <p:spTgt spid="3076"/>
                                        </p:tgtEl>
                                        <p:attrNameLst>
                                          <p:attrName>style.visibility</p:attrName>
                                        </p:attrNameLst>
                                      </p:cBhvr>
                                      <p:to>
                                        <p:strVal val="visible"/>
                                      </p:to>
                                    </p:set>
                                    <p:animEffect transition="in" filter="fade">
                                      <p:cBhvr>
                                        <p:cTn id="72" dur="500"/>
                                        <p:tgtEl>
                                          <p:spTgt spid="307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wipe(down)">
                                      <p:cBhvr>
                                        <p:cTn id="77" dur="500"/>
                                        <p:tgtEl>
                                          <p:spTgt spid="18"/>
                                        </p:tgtEl>
                                      </p:cBhvr>
                                    </p:animEffect>
                                  </p:childTnLst>
                                </p:cTn>
                              </p:par>
                              <p:par>
                                <p:cTn id="78" presetID="10" presetClass="exit" presetSubtype="0" fill="hold" nodeType="withEffect">
                                  <p:stCondLst>
                                    <p:cond delay="0"/>
                                  </p:stCondLst>
                                  <p:childTnLst>
                                    <p:animEffect transition="out" filter="fade">
                                      <p:cBhvr>
                                        <p:cTn id="79" dur="500"/>
                                        <p:tgtEl>
                                          <p:spTgt spid="3076"/>
                                        </p:tgtEl>
                                      </p:cBhvr>
                                    </p:animEffect>
                                    <p:set>
                                      <p:cBhvr>
                                        <p:cTn id="80" dur="1" fill="hold">
                                          <p:stCondLst>
                                            <p:cond delay="499"/>
                                          </p:stCondLst>
                                        </p:cTn>
                                        <p:tgtEl>
                                          <p:spTgt spid="3076"/>
                                        </p:tgtEl>
                                        <p:attrNameLst>
                                          <p:attrName>style.visibility</p:attrName>
                                        </p:attrNameLst>
                                      </p:cBhvr>
                                      <p:to>
                                        <p:strVal val="hidden"/>
                                      </p:to>
                                    </p:set>
                                  </p:childTnLst>
                                </p:cTn>
                              </p:par>
                              <p:par>
                                <p:cTn id="81" presetID="10" presetClass="entr" presetSubtype="0" fill="hold" nodeType="withEffect">
                                  <p:stCondLst>
                                    <p:cond delay="0"/>
                                  </p:stCondLst>
                                  <p:childTnLst>
                                    <p:set>
                                      <p:cBhvr>
                                        <p:cTn id="82" dur="1" fill="hold">
                                          <p:stCondLst>
                                            <p:cond delay="0"/>
                                          </p:stCondLst>
                                        </p:cTn>
                                        <p:tgtEl>
                                          <p:spTgt spid="2"/>
                                        </p:tgtEl>
                                        <p:attrNameLst>
                                          <p:attrName>style.visibility</p:attrName>
                                        </p:attrNameLst>
                                      </p:cBhvr>
                                      <p:to>
                                        <p:strVal val="visible"/>
                                      </p:to>
                                    </p:set>
                                    <p:animEffect transition="in" filter="fade">
                                      <p:cBhvr>
                                        <p:cTn id="8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7" grpId="0" animBg="1"/>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endParaRPr lang="pt-BR" dirty="0"/>
          </a:p>
        </p:txBody>
      </p:sp>
      <p:pic>
        <p:nvPicPr>
          <p:cNvPr id="2050" name="Picture 2"/>
          <p:cNvPicPr>
            <a:picLocks noGrp="1" noChangeAspect="1" noChangeArrowheads="1"/>
          </p:cNvPicPr>
          <p:nvPr>
            <p:ph sz="quarter" idx="1"/>
          </p:nvPr>
        </p:nvPicPr>
        <p:blipFill>
          <a:blip r:embed="rId2"/>
          <a:srcRect/>
          <a:stretch>
            <a:fillRect/>
          </a:stretch>
        </p:blipFill>
        <p:spPr>
          <a:xfrm>
            <a:off x="0" y="0"/>
            <a:ext cx="9144000" cy="6839126"/>
          </a:xfrm>
        </p:spPr>
      </p:pic>
      <p:sp>
        <p:nvSpPr>
          <p:cNvPr id="4" name="Forma livre 3"/>
          <p:cNvSpPr/>
          <p:nvPr/>
        </p:nvSpPr>
        <p:spPr>
          <a:xfrm>
            <a:off x="6084168" y="2420888"/>
            <a:ext cx="1099820" cy="718820"/>
          </a:xfrm>
          <a:custGeom>
            <a:avLst/>
            <a:gdLst>
              <a:gd name="connsiteX0" fmla="*/ 76200 w 1099820"/>
              <a:gd name="connsiteY0" fmla="*/ 335280 h 718820"/>
              <a:gd name="connsiteX1" fmla="*/ 716280 w 1099820"/>
              <a:gd name="connsiteY1" fmla="*/ 15240 h 718820"/>
              <a:gd name="connsiteX2" fmla="*/ 1097280 w 1099820"/>
              <a:gd name="connsiteY2" fmla="*/ 426720 h 718820"/>
              <a:gd name="connsiteX3" fmla="*/ 731520 w 1099820"/>
              <a:gd name="connsiteY3" fmla="*/ 701040 h 718820"/>
              <a:gd name="connsiteX4" fmla="*/ 137160 w 1099820"/>
              <a:gd name="connsiteY4" fmla="*/ 533400 h 718820"/>
              <a:gd name="connsiteX5" fmla="*/ 0 w 1099820"/>
              <a:gd name="connsiteY5" fmla="*/ 274320 h 718820"/>
              <a:gd name="connsiteX6" fmla="*/ 0 w 1099820"/>
              <a:gd name="connsiteY6" fmla="*/ 274320 h 718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9820" h="718820">
                <a:moveTo>
                  <a:pt x="76200" y="335280"/>
                </a:moveTo>
                <a:cubicBezTo>
                  <a:pt x="311150" y="167640"/>
                  <a:pt x="546100" y="0"/>
                  <a:pt x="716280" y="15240"/>
                </a:cubicBezTo>
                <a:cubicBezTo>
                  <a:pt x="886460" y="30480"/>
                  <a:pt x="1094740" y="312420"/>
                  <a:pt x="1097280" y="426720"/>
                </a:cubicBezTo>
                <a:cubicBezTo>
                  <a:pt x="1099820" y="541020"/>
                  <a:pt x="891540" y="683260"/>
                  <a:pt x="731520" y="701040"/>
                </a:cubicBezTo>
                <a:cubicBezTo>
                  <a:pt x="571500" y="718820"/>
                  <a:pt x="259080" y="604520"/>
                  <a:pt x="137160" y="533400"/>
                </a:cubicBezTo>
                <a:cubicBezTo>
                  <a:pt x="15240" y="462280"/>
                  <a:pt x="0" y="274320"/>
                  <a:pt x="0" y="274320"/>
                </a:cubicBezTo>
                <a:lnTo>
                  <a:pt x="0" y="274320"/>
                </a:lnTo>
              </a:path>
            </a:pathLst>
          </a:custGeom>
          <a:ln w="63500" cap="rnd">
            <a:solidFill>
              <a:srgbClr val="00B050">
                <a:alpha val="95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pt-BR" dirty="0"/>
          </a:p>
        </p:txBody>
      </p:sp>
      <p:sp>
        <p:nvSpPr>
          <p:cNvPr id="5" name="Forma livre 4"/>
          <p:cNvSpPr/>
          <p:nvPr/>
        </p:nvSpPr>
        <p:spPr>
          <a:xfrm>
            <a:off x="3419872" y="3789040"/>
            <a:ext cx="1099820" cy="718820"/>
          </a:xfrm>
          <a:custGeom>
            <a:avLst/>
            <a:gdLst>
              <a:gd name="connsiteX0" fmla="*/ 76200 w 1099820"/>
              <a:gd name="connsiteY0" fmla="*/ 335280 h 718820"/>
              <a:gd name="connsiteX1" fmla="*/ 716280 w 1099820"/>
              <a:gd name="connsiteY1" fmla="*/ 15240 h 718820"/>
              <a:gd name="connsiteX2" fmla="*/ 1097280 w 1099820"/>
              <a:gd name="connsiteY2" fmla="*/ 426720 h 718820"/>
              <a:gd name="connsiteX3" fmla="*/ 731520 w 1099820"/>
              <a:gd name="connsiteY3" fmla="*/ 701040 h 718820"/>
              <a:gd name="connsiteX4" fmla="*/ 137160 w 1099820"/>
              <a:gd name="connsiteY4" fmla="*/ 533400 h 718820"/>
              <a:gd name="connsiteX5" fmla="*/ 0 w 1099820"/>
              <a:gd name="connsiteY5" fmla="*/ 274320 h 718820"/>
              <a:gd name="connsiteX6" fmla="*/ 0 w 1099820"/>
              <a:gd name="connsiteY6" fmla="*/ 274320 h 718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9820" h="718820">
                <a:moveTo>
                  <a:pt x="76200" y="335280"/>
                </a:moveTo>
                <a:cubicBezTo>
                  <a:pt x="311150" y="167640"/>
                  <a:pt x="546100" y="0"/>
                  <a:pt x="716280" y="15240"/>
                </a:cubicBezTo>
                <a:cubicBezTo>
                  <a:pt x="886460" y="30480"/>
                  <a:pt x="1094740" y="312420"/>
                  <a:pt x="1097280" y="426720"/>
                </a:cubicBezTo>
                <a:cubicBezTo>
                  <a:pt x="1099820" y="541020"/>
                  <a:pt x="891540" y="683260"/>
                  <a:pt x="731520" y="701040"/>
                </a:cubicBezTo>
                <a:cubicBezTo>
                  <a:pt x="571500" y="718820"/>
                  <a:pt x="259080" y="604520"/>
                  <a:pt x="137160" y="533400"/>
                </a:cubicBezTo>
                <a:cubicBezTo>
                  <a:pt x="15240" y="462280"/>
                  <a:pt x="0" y="274320"/>
                  <a:pt x="0" y="274320"/>
                </a:cubicBezTo>
                <a:lnTo>
                  <a:pt x="0" y="274320"/>
                </a:lnTo>
              </a:path>
            </a:pathLst>
          </a:custGeom>
          <a:ln w="63500" cap="rnd">
            <a:solidFill>
              <a:srgbClr val="000080">
                <a:alpha val="95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pt-BR" dirty="0"/>
          </a:p>
        </p:txBody>
      </p:sp>
      <p:sp>
        <p:nvSpPr>
          <p:cNvPr id="8" name="Forma livre 7"/>
          <p:cNvSpPr/>
          <p:nvPr/>
        </p:nvSpPr>
        <p:spPr>
          <a:xfrm rot="5923444">
            <a:off x="4761762" y="3658892"/>
            <a:ext cx="656626" cy="1071908"/>
          </a:xfrm>
          <a:custGeom>
            <a:avLst/>
            <a:gdLst>
              <a:gd name="connsiteX0" fmla="*/ 76200 w 1099820"/>
              <a:gd name="connsiteY0" fmla="*/ 335280 h 718820"/>
              <a:gd name="connsiteX1" fmla="*/ 716280 w 1099820"/>
              <a:gd name="connsiteY1" fmla="*/ 15240 h 718820"/>
              <a:gd name="connsiteX2" fmla="*/ 1097280 w 1099820"/>
              <a:gd name="connsiteY2" fmla="*/ 426720 h 718820"/>
              <a:gd name="connsiteX3" fmla="*/ 731520 w 1099820"/>
              <a:gd name="connsiteY3" fmla="*/ 701040 h 718820"/>
              <a:gd name="connsiteX4" fmla="*/ 137160 w 1099820"/>
              <a:gd name="connsiteY4" fmla="*/ 533400 h 718820"/>
              <a:gd name="connsiteX5" fmla="*/ 0 w 1099820"/>
              <a:gd name="connsiteY5" fmla="*/ 274320 h 718820"/>
              <a:gd name="connsiteX6" fmla="*/ 0 w 1099820"/>
              <a:gd name="connsiteY6" fmla="*/ 274320 h 718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9820" h="718820">
                <a:moveTo>
                  <a:pt x="76200" y="335280"/>
                </a:moveTo>
                <a:cubicBezTo>
                  <a:pt x="311150" y="167640"/>
                  <a:pt x="546100" y="0"/>
                  <a:pt x="716280" y="15240"/>
                </a:cubicBezTo>
                <a:cubicBezTo>
                  <a:pt x="886460" y="30480"/>
                  <a:pt x="1094740" y="312420"/>
                  <a:pt x="1097280" y="426720"/>
                </a:cubicBezTo>
                <a:cubicBezTo>
                  <a:pt x="1099820" y="541020"/>
                  <a:pt x="891540" y="683260"/>
                  <a:pt x="731520" y="701040"/>
                </a:cubicBezTo>
                <a:cubicBezTo>
                  <a:pt x="571500" y="718820"/>
                  <a:pt x="259080" y="604520"/>
                  <a:pt x="137160" y="533400"/>
                </a:cubicBezTo>
                <a:cubicBezTo>
                  <a:pt x="15240" y="462280"/>
                  <a:pt x="0" y="274320"/>
                  <a:pt x="0" y="274320"/>
                </a:cubicBezTo>
                <a:lnTo>
                  <a:pt x="0" y="274320"/>
                </a:lnTo>
              </a:path>
            </a:pathLst>
          </a:custGeom>
          <a:ln w="63500" cap="rnd">
            <a:solidFill>
              <a:srgbClr val="FF0000">
                <a:alpha val="95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pt-BR" dirty="0"/>
          </a:p>
        </p:txBody>
      </p:sp>
      <p:pic>
        <p:nvPicPr>
          <p:cNvPr id="4098" name="Picture 2" descr="C:\Users\Jardim\AppData\Local\Microsoft\Windows\Temporary Internet Files\Content.IE5\H3SZVX6M\MP900362625[1].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1000" y="-36196"/>
            <a:ext cx="2267744" cy="1583641"/>
          </a:xfrm>
          <a:prstGeom prst="rect">
            <a:avLst/>
          </a:prstGeom>
          <a:noFill/>
          <a:extLst>
            <a:ext uri="{909E8E84-426E-40DD-AFC4-6F175D3DCCD1}">
              <a14:hiddenFill xmlns:a14="http://schemas.microsoft.com/office/drawing/2010/main" xmlns="">
                <a:solidFill>
                  <a:srgbClr val="FFFFFF"/>
                </a:solidFill>
              </a14:hiddenFill>
            </a:ext>
          </a:extLst>
        </p:spPr>
      </p:pic>
      <p:pic>
        <p:nvPicPr>
          <p:cNvPr id="4100" name="Picture 4" descr="C:\Users\Jardim\AppData\Local\Microsoft\Windows\Temporary Internet Files\Content.IE5\PBPB6WFZ\MC900001204[1].wmf"/>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18805"/>
            <a:ext cx="2267744" cy="1473637"/>
          </a:xfrm>
          <a:prstGeom prst="rect">
            <a:avLst/>
          </a:prstGeom>
          <a:noFill/>
          <a:extLst>
            <a:ext uri="{909E8E84-426E-40DD-AFC4-6F175D3DCCD1}">
              <a14:hiddenFill xmlns:a14="http://schemas.microsoft.com/office/drawing/2010/main" xmlns="">
                <a:solidFill>
                  <a:srgbClr val="FFFFFF"/>
                </a:solidFill>
              </a14:hiddenFill>
            </a:ext>
          </a:extLst>
        </p:spPr>
      </p:pic>
      <p:pic>
        <p:nvPicPr>
          <p:cNvPr id="4101" name="Picture 5" descr="C:\Users\Jardim\AppData\Local\Microsoft\Windows\Temporary Internet Files\Content.IE5\0DXW0S9W\MC900024352[1].wmf"/>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0" y="0"/>
            <a:ext cx="2267744" cy="12946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2035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4101"/>
                                        </p:tgtEl>
                                        <p:attrNameLst>
                                          <p:attrName>style.visibility</p:attrName>
                                        </p:attrNameLst>
                                      </p:cBhvr>
                                      <p:to>
                                        <p:strVal val="visible"/>
                                      </p:to>
                                    </p:set>
                                    <p:animEffect transition="in" filter="wipe(down)">
                                      <p:cBhvr>
                                        <p:cTn id="10" dur="500"/>
                                        <p:tgtEl>
                                          <p:spTgt spid="410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10" presetClass="exit" presetSubtype="0" fill="hold" nodeType="withEffect">
                                  <p:stCondLst>
                                    <p:cond delay="0"/>
                                  </p:stCondLst>
                                  <p:childTnLst>
                                    <p:animEffect transition="out" filter="fade">
                                      <p:cBhvr>
                                        <p:cTn id="17" dur="500"/>
                                        <p:tgtEl>
                                          <p:spTgt spid="4101"/>
                                        </p:tgtEl>
                                      </p:cBhvr>
                                    </p:animEffect>
                                    <p:set>
                                      <p:cBhvr>
                                        <p:cTn id="18" dur="1" fill="hold">
                                          <p:stCondLst>
                                            <p:cond delay="499"/>
                                          </p:stCondLst>
                                        </p:cTn>
                                        <p:tgtEl>
                                          <p:spTgt spid="4101"/>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4098"/>
                                        </p:tgtEl>
                                        <p:attrNameLst>
                                          <p:attrName>style.visibility</p:attrName>
                                        </p:attrNameLst>
                                      </p:cBhvr>
                                      <p:to>
                                        <p:strVal val="visible"/>
                                      </p:to>
                                    </p:set>
                                    <p:animEffect transition="in" filter="fade">
                                      <p:cBhvr>
                                        <p:cTn id="21" dur="500"/>
                                        <p:tgtEl>
                                          <p:spTgt spid="409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down)">
                                      <p:cBhvr>
                                        <p:cTn id="26" dur="500"/>
                                        <p:tgtEl>
                                          <p:spTgt spid="8"/>
                                        </p:tgtEl>
                                      </p:cBhvr>
                                    </p:animEffect>
                                  </p:childTnLst>
                                </p:cTn>
                              </p:par>
                              <p:par>
                                <p:cTn id="27" presetID="10" presetClass="exit" presetSubtype="0" fill="hold" nodeType="withEffect">
                                  <p:stCondLst>
                                    <p:cond delay="0"/>
                                  </p:stCondLst>
                                  <p:childTnLst>
                                    <p:animEffect transition="out" filter="fade">
                                      <p:cBhvr>
                                        <p:cTn id="28" dur="500"/>
                                        <p:tgtEl>
                                          <p:spTgt spid="4098"/>
                                        </p:tgtEl>
                                      </p:cBhvr>
                                    </p:animEffect>
                                    <p:set>
                                      <p:cBhvr>
                                        <p:cTn id="29" dur="1" fill="hold">
                                          <p:stCondLst>
                                            <p:cond delay="499"/>
                                          </p:stCondLst>
                                        </p:cTn>
                                        <p:tgtEl>
                                          <p:spTgt spid="4098"/>
                                        </p:tgtEl>
                                        <p:attrNameLst>
                                          <p:attrName>style.visibility</p:attrName>
                                        </p:attrNameLst>
                                      </p:cBhvr>
                                      <p:to>
                                        <p:strVal val="hidden"/>
                                      </p:to>
                                    </p:set>
                                  </p:childTnLst>
                                </p:cTn>
                              </p:par>
                              <p:par>
                                <p:cTn id="30" presetID="10" presetClass="entr" presetSubtype="0" fill="hold" nodeType="withEffect">
                                  <p:stCondLst>
                                    <p:cond delay="0"/>
                                  </p:stCondLst>
                                  <p:childTnLst>
                                    <p:set>
                                      <p:cBhvr>
                                        <p:cTn id="31" dur="1" fill="hold">
                                          <p:stCondLst>
                                            <p:cond delay="0"/>
                                          </p:stCondLst>
                                        </p:cTn>
                                        <p:tgtEl>
                                          <p:spTgt spid="4100"/>
                                        </p:tgtEl>
                                        <p:attrNameLst>
                                          <p:attrName>style.visibility</p:attrName>
                                        </p:attrNameLst>
                                      </p:cBhvr>
                                      <p:to>
                                        <p:strVal val="visible"/>
                                      </p:to>
                                    </p:set>
                                    <p:animEffect transition="in" filter="fade">
                                      <p:cBhvr>
                                        <p:cTn id="32"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Federalismo Fiscal</a:t>
            </a:r>
            <a:endParaRPr lang="pt-BR" dirty="0"/>
          </a:p>
        </p:txBody>
      </p:sp>
      <p:sp>
        <p:nvSpPr>
          <p:cNvPr id="3" name="Espaço Reservado para Conteúdo 2"/>
          <p:cNvSpPr>
            <a:spLocks noGrp="1"/>
          </p:cNvSpPr>
          <p:nvPr>
            <p:ph sz="quarter" idx="1"/>
          </p:nvPr>
        </p:nvSpPr>
        <p:spPr/>
        <p:txBody>
          <a:bodyPr>
            <a:normAutofit lnSpcReduction="10000"/>
          </a:bodyPr>
          <a:lstStyle/>
          <a:p>
            <a:r>
              <a:rPr lang="pt-BR" dirty="0" smtClean="0"/>
              <a:t>Federalismo: repartição de competências administrativas e legislativas entre os entes federativos</a:t>
            </a:r>
          </a:p>
          <a:p>
            <a:r>
              <a:rPr lang="pt-BR" dirty="0" smtClean="0"/>
              <a:t>Para financiar essas competências, a Constituição Federal traz partilha rígida da receita, delimitando:</a:t>
            </a:r>
          </a:p>
          <a:p>
            <a:pPr marL="834390" lvl="1" indent="-514350">
              <a:buFont typeface="+mj-lt"/>
              <a:buAutoNum type="arabicPeriod"/>
            </a:pPr>
            <a:r>
              <a:rPr lang="pt-BR" dirty="0" smtClean="0"/>
              <a:t>Competência tributária de cada ente</a:t>
            </a:r>
          </a:p>
          <a:p>
            <a:pPr marL="834390" lvl="1" indent="-514350">
              <a:buFont typeface="+mj-lt"/>
              <a:buAutoNum type="arabicPeriod"/>
            </a:pPr>
            <a:r>
              <a:rPr lang="pt-BR" dirty="0" smtClean="0"/>
              <a:t>Repartição de receitas da União, com Estados e Municípios, e dos Estados, com Municípios (repasse de receitas tributárias)</a:t>
            </a:r>
          </a:p>
          <a:p>
            <a:endParaRPr lang="pt-BR" dirty="0"/>
          </a:p>
        </p:txBody>
      </p:sp>
    </p:spTree>
    <p:extLst>
      <p:ext uri="{BB962C8B-B14F-4D97-AF65-F5344CB8AC3E}">
        <p14:creationId xmlns:p14="http://schemas.microsoft.com/office/powerpoint/2010/main" xmlns="" val="309953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endParaRPr lang="pt-BR" dirty="0"/>
          </a:p>
        </p:txBody>
      </p:sp>
      <p:graphicFrame>
        <p:nvGraphicFramePr>
          <p:cNvPr id="5" name="Espaço Reservado para Conteúdo 4"/>
          <p:cNvGraphicFramePr>
            <a:graphicFrameLocks noGrp="1"/>
          </p:cNvGraphicFramePr>
          <p:nvPr>
            <p:ph sz="quarter" idx="1"/>
            <p:extLst>
              <p:ext uri="{D42A27DB-BD31-4B8C-83A1-F6EECF244321}">
                <p14:modId xmlns:p14="http://schemas.microsoft.com/office/powerpoint/2010/main" xmlns="" val="4165237493"/>
              </p:ext>
            </p:extLst>
          </p:nvPr>
        </p:nvGraphicFramePr>
        <p:xfrm>
          <a:off x="-35002" y="-27384"/>
          <a:ext cx="9144002" cy="7057074"/>
        </p:xfrm>
        <a:graphic>
          <a:graphicData uri="http://schemas.openxmlformats.org/drawingml/2006/table">
            <a:tbl>
              <a:tblPr firstRow="1" bandRow="1">
                <a:tableStyleId>{0660B408-B3CF-4A94-85FC-2B1E0A45F4A2}</a:tableStyleId>
              </a:tblPr>
              <a:tblGrid>
                <a:gridCol w="3275856"/>
                <a:gridCol w="5868146"/>
              </a:tblGrid>
              <a:tr h="648072">
                <a:tc gridSpan="2">
                  <a:txBody>
                    <a:bodyPr/>
                    <a:lstStyle/>
                    <a:p>
                      <a:pPr algn="ctr">
                        <a:lnSpc>
                          <a:spcPct val="115000"/>
                        </a:lnSpc>
                        <a:spcAft>
                          <a:spcPts val="0"/>
                        </a:spcAft>
                      </a:pPr>
                      <a:r>
                        <a:rPr lang="pt-BR" sz="3200" b="1" baseline="0" dirty="0" smtClean="0"/>
                        <a:t>1. Impostos de competência de cada ente</a:t>
                      </a:r>
                      <a:endParaRPr lang="pt-BR" sz="1100" b="1" dirty="0">
                        <a:latin typeface="Calibri"/>
                        <a:ea typeface="Calibri"/>
                        <a:cs typeface="Times New Roman"/>
                      </a:endParaRPr>
                    </a:p>
                  </a:txBody>
                  <a:tcPr marL="68580" marR="68580" marT="0" marB="0"/>
                </a:tc>
                <a:tc hMerge="1">
                  <a:txBody>
                    <a:bodyPr/>
                    <a:lstStyle/>
                    <a:p>
                      <a:pPr marL="342900" lvl="0" indent="-342900" algn="just">
                        <a:lnSpc>
                          <a:spcPct val="115000"/>
                        </a:lnSpc>
                        <a:spcAft>
                          <a:spcPts val="0"/>
                        </a:spcAft>
                        <a:buFont typeface="Symbol"/>
                        <a:buChar char=""/>
                      </a:pPr>
                      <a:endParaRPr lang="pt-BR" sz="1100" dirty="0">
                        <a:latin typeface="Calibri"/>
                        <a:ea typeface="Calibri"/>
                        <a:cs typeface="Times New Roman"/>
                      </a:endParaRPr>
                    </a:p>
                  </a:txBody>
                  <a:tcPr marL="68580" marR="68580" marT="0" marB="0"/>
                </a:tc>
              </a:tr>
              <a:tr h="931934">
                <a:tc>
                  <a:txBody>
                    <a:bodyPr/>
                    <a:lstStyle/>
                    <a:p>
                      <a:pPr algn="just">
                        <a:lnSpc>
                          <a:spcPct val="115000"/>
                        </a:lnSpc>
                        <a:spcAft>
                          <a:spcPts val="0"/>
                        </a:spcAft>
                      </a:pPr>
                      <a:r>
                        <a:rPr lang="pt-BR" sz="4400" b="1" dirty="0"/>
                        <a:t>Municípios</a:t>
                      </a:r>
                      <a:endParaRPr lang="pt-BR" sz="4400" b="1" dirty="0">
                        <a:latin typeface="Calibri"/>
                        <a:ea typeface="Calibri"/>
                        <a:cs typeface="Times New Roman"/>
                      </a:endParaRPr>
                    </a:p>
                  </a:txBody>
                  <a:tcPr marL="68580" marR="68580" marT="0" marB="0" anchor="ctr"/>
                </a:tc>
                <a:tc>
                  <a:txBody>
                    <a:bodyPr/>
                    <a:lstStyle/>
                    <a:p>
                      <a:pPr marL="342900" lvl="0" indent="-342900" algn="just">
                        <a:lnSpc>
                          <a:spcPct val="115000"/>
                        </a:lnSpc>
                        <a:spcAft>
                          <a:spcPts val="0"/>
                        </a:spcAft>
                        <a:buFont typeface="Symbol"/>
                        <a:buChar char=""/>
                      </a:pPr>
                      <a:r>
                        <a:rPr lang="pt-BR" sz="2400" b="1" dirty="0" smtClean="0"/>
                        <a:t>IPTU</a:t>
                      </a:r>
                      <a:endParaRPr lang="pt-BR" sz="2000" b="1" dirty="0"/>
                    </a:p>
                    <a:p>
                      <a:pPr marL="342900" lvl="0" indent="-342900" algn="just">
                        <a:lnSpc>
                          <a:spcPct val="115000"/>
                        </a:lnSpc>
                        <a:spcAft>
                          <a:spcPts val="0"/>
                        </a:spcAft>
                        <a:buFont typeface="Symbol"/>
                        <a:buChar char=""/>
                      </a:pPr>
                      <a:r>
                        <a:rPr lang="pt-BR" sz="2400" b="1" dirty="0"/>
                        <a:t>ISS </a:t>
                      </a:r>
                      <a:endParaRPr lang="pt-BR" sz="2400" b="1" dirty="0" smtClean="0"/>
                    </a:p>
                    <a:p>
                      <a:pPr marL="342900" lvl="0" indent="-342900" algn="just">
                        <a:lnSpc>
                          <a:spcPct val="115000"/>
                        </a:lnSpc>
                        <a:spcAft>
                          <a:spcPts val="0"/>
                        </a:spcAft>
                        <a:buFont typeface="Symbol"/>
                        <a:buChar char=""/>
                      </a:pPr>
                      <a:r>
                        <a:rPr lang="pt-BR" sz="2400" b="1" dirty="0" smtClean="0"/>
                        <a:t>ITBI</a:t>
                      </a:r>
                      <a:endParaRPr lang="pt-BR" sz="2000" b="1" dirty="0">
                        <a:latin typeface="Calibri"/>
                        <a:ea typeface="Calibri"/>
                        <a:cs typeface="Times New Roman"/>
                      </a:endParaRPr>
                    </a:p>
                  </a:txBody>
                  <a:tcPr marL="68580" marR="68580" marT="0" marB="0"/>
                </a:tc>
              </a:tr>
              <a:tr h="1415749">
                <a:tc>
                  <a:txBody>
                    <a:bodyPr/>
                    <a:lstStyle/>
                    <a:p>
                      <a:pPr algn="just">
                        <a:lnSpc>
                          <a:spcPct val="115000"/>
                        </a:lnSpc>
                        <a:spcAft>
                          <a:spcPts val="0"/>
                        </a:spcAft>
                      </a:pPr>
                      <a:r>
                        <a:rPr lang="pt-BR" sz="4400" b="1" dirty="0"/>
                        <a:t>Estados</a:t>
                      </a:r>
                      <a:endParaRPr lang="pt-BR" sz="4400" b="1" dirty="0">
                        <a:latin typeface="Calibri"/>
                        <a:ea typeface="Calibri"/>
                        <a:cs typeface="Times New Roman"/>
                      </a:endParaRPr>
                    </a:p>
                  </a:txBody>
                  <a:tcPr marL="68580" marR="68580" marT="0" marB="0" anchor="ctr"/>
                </a:tc>
                <a:tc>
                  <a:txBody>
                    <a:bodyPr/>
                    <a:lstStyle/>
                    <a:p>
                      <a:pPr marL="342900" lvl="0" indent="-342900" algn="just">
                        <a:lnSpc>
                          <a:spcPct val="115000"/>
                        </a:lnSpc>
                        <a:spcAft>
                          <a:spcPts val="0"/>
                        </a:spcAft>
                        <a:buFont typeface="Symbol"/>
                        <a:buChar char=""/>
                      </a:pPr>
                      <a:r>
                        <a:rPr lang="pt-BR" sz="2400" b="1" dirty="0" smtClean="0"/>
                        <a:t>ICMS</a:t>
                      </a:r>
                    </a:p>
                    <a:p>
                      <a:pPr marL="342900" lvl="0" indent="-342900" algn="just">
                        <a:lnSpc>
                          <a:spcPct val="115000"/>
                        </a:lnSpc>
                        <a:spcAft>
                          <a:spcPts val="0"/>
                        </a:spcAft>
                        <a:buFont typeface="Symbol"/>
                        <a:buChar char=""/>
                      </a:pPr>
                      <a:r>
                        <a:rPr lang="pt-BR" sz="2400" b="1" dirty="0" smtClean="0"/>
                        <a:t>IPVA</a:t>
                      </a:r>
                      <a:endParaRPr lang="pt-BR" sz="2000" b="1" dirty="0"/>
                    </a:p>
                    <a:p>
                      <a:pPr marL="342900" lvl="0" indent="-342900" algn="just">
                        <a:lnSpc>
                          <a:spcPct val="115000"/>
                        </a:lnSpc>
                        <a:spcAft>
                          <a:spcPts val="0"/>
                        </a:spcAft>
                        <a:buFont typeface="Symbol"/>
                        <a:buChar char=""/>
                      </a:pPr>
                      <a:r>
                        <a:rPr lang="pt-BR" sz="2400" b="1" dirty="0" smtClean="0"/>
                        <a:t>ITCMD</a:t>
                      </a:r>
                      <a:endParaRPr lang="pt-BR" sz="2000" b="1" dirty="0">
                        <a:latin typeface="Calibri"/>
                        <a:ea typeface="Calibri"/>
                        <a:cs typeface="Times New Roman"/>
                      </a:endParaRPr>
                    </a:p>
                  </a:txBody>
                  <a:tcPr marL="68580" marR="68580" marT="0" marB="0"/>
                </a:tc>
              </a:tr>
              <a:tr h="3731381">
                <a:tc>
                  <a:txBody>
                    <a:bodyPr/>
                    <a:lstStyle/>
                    <a:p>
                      <a:pPr algn="just">
                        <a:lnSpc>
                          <a:spcPct val="115000"/>
                        </a:lnSpc>
                        <a:spcAft>
                          <a:spcPts val="0"/>
                        </a:spcAft>
                      </a:pPr>
                      <a:r>
                        <a:rPr lang="pt-BR" sz="4400" b="1" dirty="0"/>
                        <a:t>União</a:t>
                      </a:r>
                      <a:endParaRPr lang="pt-BR" sz="4400" b="1" dirty="0">
                        <a:latin typeface="Calibri"/>
                        <a:ea typeface="Calibri"/>
                        <a:cs typeface="Times New Roman"/>
                      </a:endParaRPr>
                    </a:p>
                  </a:txBody>
                  <a:tcPr marL="68580" marR="68580" marT="0" marB="0" anchor="ctr"/>
                </a:tc>
                <a:tc>
                  <a:txBody>
                    <a:bodyPr/>
                    <a:lstStyle/>
                    <a:p>
                      <a:pPr marL="342900" lvl="0" indent="-342900" algn="just">
                        <a:lnSpc>
                          <a:spcPct val="115000"/>
                        </a:lnSpc>
                        <a:spcAft>
                          <a:spcPts val="0"/>
                        </a:spcAft>
                        <a:buFont typeface="Symbol"/>
                        <a:buChar char=""/>
                      </a:pPr>
                      <a:r>
                        <a:rPr lang="pt-BR" sz="2400" b="1" dirty="0"/>
                        <a:t>IE </a:t>
                      </a:r>
                      <a:endParaRPr lang="pt-BR" sz="2400" b="1" dirty="0" smtClean="0"/>
                    </a:p>
                    <a:p>
                      <a:pPr marL="342900" lvl="0" indent="-342900" algn="just">
                        <a:lnSpc>
                          <a:spcPct val="115000"/>
                        </a:lnSpc>
                        <a:spcAft>
                          <a:spcPts val="0"/>
                        </a:spcAft>
                        <a:buFont typeface="Symbol"/>
                        <a:buChar char=""/>
                      </a:pPr>
                      <a:r>
                        <a:rPr lang="pt-BR" sz="2400" b="1" dirty="0" smtClean="0"/>
                        <a:t>II</a:t>
                      </a:r>
                    </a:p>
                    <a:p>
                      <a:pPr marL="342900" lvl="0" indent="-342900" algn="just">
                        <a:lnSpc>
                          <a:spcPct val="115000"/>
                        </a:lnSpc>
                        <a:spcAft>
                          <a:spcPts val="0"/>
                        </a:spcAft>
                        <a:buFont typeface="Symbol"/>
                        <a:buChar char=""/>
                      </a:pPr>
                      <a:r>
                        <a:rPr lang="pt-BR" sz="2400" b="1" dirty="0" smtClean="0"/>
                        <a:t>IOF</a:t>
                      </a:r>
                      <a:endParaRPr lang="pt-BR" sz="2000" b="1" dirty="0"/>
                    </a:p>
                    <a:p>
                      <a:pPr marL="342900" lvl="0" indent="-342900" algn="just">
                        <a:lnSpc>
                          <a:spcPct val="115000"/>
                        </a:lnSpc>
                        <a:spcAft>
                          <a:spcPts val="0"/>
                        </a:spcAft>
                        <a:buFont typeface="Symbol"/>
                        <a:buChar char=""/>
                      </a:pPr>
                      <a:r>
                        <a:rPr lang="pt-BR" sz="2400" b="1" dirty="0"/>
                        <a:t>IPI </a:t>
                      </a:r>
                      <a:endParaRPr lang="pt-BR" sz="2400" b="1" dirty="0" smtClean="0"/>
                    </a:p>
                    <a:p>
                      <a:pPr marL="342900" lvl="0" indent="-342900" algn="just">
                        <a:lnSpc>
                          <a:spcPct val="115000"/>
                        </a:lnSpc>
                        <a:spcAft>
                          <a:spcPts val="0"/>
                        </a:spcAft>
                        <a:buFont typeface="Symbol"/>
                        <a:buChar char=""/>
                      </a:pPr>
                      <a:r>
                        <a:rPr lang="pt-BR" sz="2400" b="1" dirty="0" smtClean="0"/>
                        <a:t>IR</a:t>
                      </a:r>
                      <a:endParaRPr lang="pt-BR" sz="2000" b="1" dirty="0"/>
                    </a:p>
                    <a:p>
                      <a:pPr marL="342900" lvl="0" indent="-342900" algn="just">
                        <a:lnSpc>
                          <a:spcPct val="115000"/>
                        </a:lnSpc>
                        <a:spcAft>
                          <a:spcPts val="0"/>
                        </a:spcAft>
                        <a:buFont typeface="Symbol"/>
                        <a:buChar char=""/>
                      </a:pPr>
                      <a:r>
                        <a:rPr lang="pt-BR" sz="2400" b="1" dirty="0" smtClean="0"/>
                        <a:t>ITR</a:t>
                      </a:r>
                      <a:endParaRPr lang="pt-BR" sz="2000" b="1" dirty="0"/>
                    </a:p>
                    <a:p>
                      <a:pPr marL="457200" algn="just">
                        <a:lnSpc>
                          <a:spcPct val="115000"/>
                        </a:lnSpc>
                        <a:spcAft>
                          <a:spcPts val="0"/>
                        </a:spcAft>
                      </a:pPr>
                      <a:r>
                        <a:rPr lang="pt-BR" sz="2400" b="1" dirty="0"/>
                        <a:t>* não instituído: IGF – Imposto sobre grandes fortunas</a:t>
                      </a:r>
                      <a:endParaRPr lang="pt-BR" sz="2000" b="1"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6553408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ediano">
  <a:themeElements>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15870</TotalTime>
  <Words>2451</Words>
  <Application>Microsoft Office PowerPoint</Application>
  <PresentationFormat>Apresentação na tela (4:3)</PresentationFormat>
  <Paragraphs>295</Paragraphs>
  <Slides>42</Slides>
  <Notes>23</Notes>
  <HiddenSlides>0</HiddenSlides>
  <MMClips>0</MMClips>
  <ScaleCrop>false</ScaleCrop>
  <HeadingPairs>
    <vt:vector size="4" baseType="variant">
      <vt:variant>
        <vt:lpstr>Tema</vt:lpstr>
      </vt:variant>
      <vt:variant>
        <vt:i4>2</vt:i4>
      </vt:variant>
      <vt:variant>
        <vt:lpstr>Títulos de slides</vt:lpstr>
      </vt:variant>
      <vt:variant>
        <vt:i4>42</vt:i4>
      </vt:variant>
    </vt:vector>
  </HeadingPairs>
  <TitlesOfParts>
    <vt:vector size="44" baseType="lpstr">
      <vt:lpstr>Mediano</vt:lpstr>
      <vt:lpstr>1_Urbano</vt:lpstr>
      <vt:lpstr>Sistema Tributário nacional</vt:lpstr>
      <vt:lpstr>O Sistema Tributário Nacional</vt:lpstr>
      <vt:lpstr>Tributos: razão da existência</vt:lpstr>
      <vt:lpstr>Exercício 1</vt:lpstr>
      <vt:lpstr>Slide 5</vt:lpstr>
      <vt:lpstr>Slide 6</vt:lpstr>
      <vt:lpstr>Slide 7</vt:lpstr>
      <vt:lpstr>Federalismo Fiscal</vt:lpstr>
      <vt:lpstr>Slide 9</vt:lpstr>
      <vt:lpstr>Repasse de receitas tributárias</vt:lpstr>
      <vt:lpstr>O que fez a União após a CF de 1988  para evitar o repasse de receitas advindas da majoração da carga tributária?</vt:lpstr>
      <vt:lpstr>Espécies Tributárias</vt:lpstr>
      <vt:lpstr>Classificações clássicas</vt:lpstr>
      <vt:lpstr>Slide 14</vt:lpstr>
      <vt:lpstr>Slide 15</vt:lpstr>
      <vt:lpstr>Slide 16</vt:lpstr>
      <vt:lpstr>Slide 17</vt:lpstr>
      <vt:lpstr>Slide 18</vt:lpstr>
      <vt:lpstr>Princípios Constitucionais Tributários</vt:lpstr>
      <vt:lpstr>O que é um princípio?</vt:lpstr>
      <vt:lpstr>Conflito de princípios constitucionais</vt:lpstr>
      <vt:lpstr>Princípio da Legalidade </vt:lpstr>
      <vt:lpstr>“Exceções” ao Princípio da legalidade</vt:lpstr>
      <vt:lpstr>Slide 24</vt:lpstr>
      <vt:lpstr>Princípio da Igualdade </vt:lpstr>
      <vt:lpstr>Princípio da capacidade contributiva</vt:lpstr>
      <vt:lpstr>Alíquotas progressivas do IPTU e princípio da capacidade contributiva</vt:lpstr>
      <vt:lpstr>IPVA e alíquotas progressivas  em função do tipo de veículo</vt:lpstr>
      <vt:lpstr>Princípio da Irretroatividade e  Princípio da Anterioridade</vt:lpstr>
      <vt:lpstr>Slide 30</vt:lpstr>
      <vt:lpstr>Vedação ao Confisco </vt:lpstr>
      <vt:lpstr>Livre tráfego de pessoas ou bens, ressalvado o pedágio</vt:lpstr>
      <vt:lpstr>OBRIGADA! </vt:lpstr>
      <vt:lpstr>A Guerra Fiscal</vt:lpstr>
      <vt:lpstr>Guerra Fiscal</vt:lpstr>
      <vt:lpstr>Problemas gerados com a guerra  fiscal</vt:lpstr>
      <vt:lpstr>Medidas de combate à guerra fiscal</vt:lpstr>
      <vt:lpstr>A Lei de Responsabilidade Fiscal (LC 101/2000)</vt:lpstr>
      <vt:lpstr>As alíquotas mínimas do ISS</vt:lpstr>
      <vt:lpstr>Ato das disposições transitórias – art. 88, incluído pela EC 37/2002</vt:lpstr>
      <vt:lpstr>Nova proposta para diminuir a guerra fiscal entre Estados?</vt:lpstr>
      <vt:lpstr>OBRIGADA!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Finanpac Master Global Finance Finanfast Inova Fator finan</dc:title>
  <dc:creator>José Gomes Jardim Neto</dc:creator>
  <cp:lastModifiedBy>Lenovo</cp:lastModifiedBy>
  <cp:revision>470</cp:revision>
  <dcterms:created xsi:type="dcterms:W3CDTF">2010-05-26T01:37:10Z</dcterms:created>
  <dcterms:modified xsi:type="dcterms:W3CDTF">2014-09-12T14:31:23Z</dcterms:modified>
</cp:coreProperties>
</file>